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it-IT" dirty="0" smtClean="0"/>
              <a:t>Eseguire la crittoanalisi di</a:t>
            </a:r>
          </a:p>
          <a:p>
            <a:pPr marL="514350" indent="-514350"/>
            <a:r>
              <a:rPr lang="it-IT" dirty="0" err="1" smtClean="0"/>
              <a:t>tvmrlv</a:t>
            </a:r>
            <a:r>
              <a:rPr lang="it-IT" dirty="0" smtClean="0"/>
              <a:t> </a:t>
            </a:r>
            <a:r>
              <a:rPr lang="it-IT" dirty="0" err="1" smtClean="0"/>
              <a:t>sglacr</a:t>
            </a: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r>
              <a:rPr lang="it-IT" dirty="0" smtClean="0"/>
              <a:t>(sapendo che trattasi di codifica </a:t>
            </a:r>
            <a:r>
              <a:rPr lang="it-IT" dirty="0" err="1" smtClean="0"/>
              <a:t>monoalfabetica</a:t>
            </a:r>
            <a:r>
              <a:rPr lang="it-IT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971600" y="1988840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ESERCITAZIONE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DOMANDE </a:t>
            </a:r>
            <a:r>
              <a:rPr lang="it-IT" dirty="0" err="1" smtClean="0"/>
              <a:t>DI</a:t>
            </a:r>
            <a:r>
              <a:rPr lang="it-IT" dirty="0" smtClean="0"/>
              <a:t> TEORIA</a:t>
            </a:r>
          </a:p>
          <a:p>
            <a:r>
              <a:rPr lang="it-IT" dirty="0" smtClean="0"/>
              <a:t>ESERCIZI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 </a:t>
            </a:r>
            <a:r>
              <a:rPr lang="it-IT" dirty="0" err="1" smtClean="0"/>
              <a:t>DI</a:t>
            </a:r>
            <a:r>
              <a:rPr lang="it-IT" dirty="0" smtClean="0"/>
              <a:t> TEORIA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Definizione di informazione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Definizione di sistema di numerazione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Descrivere l’Architettura di Van </a:t>
            </a:r>
            <a:r>
              <a:rPr lang="it-IT" dirty="0" err="1" smtClean="0"/>
              <a:t>Neumann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candidato dica perché un sistema di codifica con 27 simboli di base è poco pratico da gestire come base per il calcolo automatico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candidato illustri il concetto di codice </a:t>
            </a:r>
            <a:r>
              <a:rPr lang="it-IT" dirty="0" err="1" smtClean="0"/>
              <a:t>monoalfabetico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Che cos’è un IDEA PROCESSOR? Fare un esempio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Perché la ricerca di documenti su web non è funzionale se non si impiegano operatori di ricerca </a:t>
            </a:r>
            <a:r>
              <a:rPr lang="it-IT" dirty="0" err="1" smtClean="0"/>
              <a:t>field-based</a:t>
            </a:r>
            <a:r>
              <a:rPr lang="it-IT" dirty="0" smtClean="0"/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Convertire</a:t>
            </a:r>
          </a:p>
          <a:p>
            <a:pPr marL="788988" lvl="1" indent="-514350"/>
            <a:r>
              <a:rPr lang="it-IT" dirty="0" smtClean="0"/>
              <a:t>21, 311 			in base 2</a:t>
            </a:r>
          </a:p>
          <a:p>
            <a:pPr marL="788988" lvl="1" indent="-514350"/>
            <a:r>
              <a:rPr lang="it-IT" dirty="0" smtClean="0"/>
              <a:t>11000101100 		in base 10</a:t>
            </a:r>
          </a:p>
          <a:p>
            <a:pPr marL="788988" lvl="1" indent="-514350"/>
            <a:r>
              <a:rPr lang="it-IT" dirty="0" smtClean="0"/>
              <a:t>110011011 		in base 4, 8, 16</a:t>
            </a:r>
          </a:p>
          <a:p>
            <a:pPr marL="788988" lvl="1" indent="-514350"/>
            <a:r>
              <a:rPr lang="it-IT" dirty="0" smtClean="0"/>
              <a:t>31332 			in base 2, 8, 16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Eseguire</a:t>
            </a:r>
          </a:p>
          <a:p>
            <a:pPr marL="788988" lvl="1" indent="-514350"/>
            <a:r>
              <a:rPr lang="it-IT" dirty="0" smtClean="0"/>
              <a:t>100101110+111111101111</a:t>
            </a:r>
          </a:p>
          <a:p>
            <a:pPr marL="788988" lvl="1" indent="-514350"/>
            <a:r>
              <a:rPr lang="it-IT" dirty="0" smtClean="0"/>
              <a:t>101001101x100001000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Progettare un circuito per calcolare</a:t>
            </a:r>
          </a:p>
          <a:p>
            <a:pPr marL="514350" indent="-514350"/>
            <a:r>
              <a:rPr lang="it-IT" dirty="0" smtClean="0"/>
              <a:t> 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115616" y="5229200"/>
          <a:ext cx="1548172" cy="288032"/>
        </p:xfrm>
        <a:graphic>
          <a:graphicData uri="http://schemas.openxmlformats.org/presentationml/2006/ole">
            <p:oleObj spid="_x0000_s1026" name="Equazione" r:id="rId3" imgW="10918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it-IT" dirty="0" smtClean="0"/>
              <a:t>Minimizzare la tabella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75656" y="1951072"/>
          <a:ext cx="60960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A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B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C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X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1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0</a:t>
                      </a:r>
                      <a:endParaRPr lang="it-IT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it-IT" dirty="0" smtClean="0"/>
              <a:t>Progettare una </a:t>
            </a:r>
            <a:r>
              <a:rPr lang="it-IT" dirty="0" err="1" smtClean="0"/>
              <a:t>query</a:t>
            </a:r>
            <a:r>
              <a:rPr lang="it-IT" dirty="0" smtClean="0"/>
              <a:t> Google per trovare</a:t>
            </a:r>
          </a:p>
          <a:p>
            <a:pPr marL="514350" indent="-514350"/>
            <a:r>
              <a:rPr lang="it-IT" dirty="0" smtClean="0"/>
              <a:t>I documenti scritti da “Giovanni Dalle Bande Nere”</a:t>
            </a:r>
          </a:p>
          <a:p>
            <a:pPr marL="514350" indent="-514350"/>
            <a:r>
              <a:rPr lang="it-IT" dirty="0" smtClean="0"/>
              <a:t>I documenti nel cui titolo appare la “Battaglia di </a:t>
            </a:r>
            <a:r>
              <a:rPr lang="it-IT" dirty="0" err="1" smtClean="0"/>
              <a:t>Governolo</a:t>
            </a:r>
            <a:r>
              <a:rPr lang="it-IT" dirty="0" smtClean="0"/>
              <a:t>”</a:t>
            </a:r>
          </a:p>
          <a:p>
            <a:pPr marL="514350" indent="-514350"/>
            <a:r>
              <a:rPr lang="it-IT" dirty="0" smtClean="0"/>
              <a:t>I documenti relativi al film “Il mestiere delle armi”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it-IT" dirty="0" smtClean="0"/>
              <a:t>Eseguire la codifica </a:t>
            </a:r>
            <a:r>
              <a:rPr lang="it-IT" dirty="0" err="1" smtClean="0"/>
              <a:t>monoalfabetica</a:t>
            </a:r>
            <a:r>
              <a:rPr lang="it-IT" dirty="0" smtClean="0"/>
              <a:t> con codice di Cesare ordine -7 di:</a:t>
            </a:r>
          </a:p>
          <a:p>
            <a:pPr marL="514350" indent="-514350"/>
            <a:r>
              <a:rPr lang="it-IT" i="1" dirty="0" smtClean="0"/>
              <a:t>Non </a:t>
            </a:r>
            <a:r>
              <a:rPr lang="it-IT" i="1" dirty="0" smtClean="0"/>
              <a:t>mi snudare senza ragione. Non mi impugnare senza </a:t>
            </a:r>
            <a:r>
              <a:rPr lang="it-IT" i="1" dirty="0" smtClean="0"/>
              <a:t>valore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it-IT" dirty="0" smtClean="0"/>
              <a:t>Eseguire la decodifica mediante codice di cesare ordine +4 di:</a:t>
            </a:r>
          </a:p>
          <a:p>
            <a:pPr marL="514350" indent="-514350"/>
            <a:r>
              <a:rPr lang="it-IT" dirty="0" err="1" smtClean="0"/>
              <a:t>Hathvi</a:t>
            </a:r>
            <a:r>
              <a:rPr lang="it-IT" dirty="0" smtClean="0"/>
              <a:t> </a:t>
            </a:r>
            <a:r>
              <a:rPr lang="it-IT" dirty="0" err="1" smtClean="0"/>
              <a:t>rahpe</a:t>
            </a:r>
            <a:endParaRPr lang="it-IT" dirty="0" smtClean="0"/>
          </a:p>
          <a:p>
            <a:pPr marL="514350" indent="-514350"/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it-IT" dirty="0" smtClean="0"/>
              <a:t>Eseguire la codifica mediante la tavola di </a:t>
            </a:r>
            <a:r>
              <a:rPr lang="it-IT" dirty="0" err="1" smtClean="0"/>
              <a:t>Vigenere</a:t>
            </a:r>
            <a:r>
              <a:rPr lang="it-IT" dirty="0" smtClean="0"/>
              <a:t> ordine 2 qui sotto di:</a:t>
            </a:r>
          </a:p>
          <a:p>
            <a:pPr marL="514350" indent="-514350"/>
            <a:r>
              <a:rPr lang="it-IT" dirty="0" smtClean="0"/>
              <a:t>“Si mosse a ragionar </a:t>
            </a:r>
            <a:r>
              <a:rPr lang="it-IT" dirty="0" smtClean="0"/>
              <a:t>meco”</a:t>
            </a:r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331640" y="2780928"/>
          <a:ext cx="6120681" cy="2940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0227"/>
                <a:gridCol w="2040227"/>
                <a:gridCol w="2040227"/>
              </a:tblGrid>
              <a:tr h="294033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G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I</a:t>
                      </a:r>
                      <a:endParaRPr lang="it-IT" sz="1100" dirty="0"/>
                    </a:p>
                  </a:txBody>
                  <a:tcPr/>
                </a:tc>
              </a:tr>
              <a:tr h="294033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C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M</a:t>
                      </a:r>
                      <a:endParaRPr lang="it-IT" sz="1100" dirty="0"/>
                    </a:p>
                  </a:txBody>
                  <a:tcPr/>
                </a:tc>
              </a:tr>
              <a:tr h="294033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M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N</a:t>
                      </a:r>
                      <a:endParaRPr lang="it-IT" sz="1100" dirty="0"/>
                    </a:p>
                  </a:txBody>
                  <a:tcPr/>
                </a:tc>
              </a:tr>
              <a:tr h="294033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G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N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O</a:t>
                      </a:r>
                      <a:endParaRPr lang="it-IT" sz="1100" dirty="0"/>
                    </a:p>
                  </a:txBody>
                  <a:tcPr/>
                </a:tc>
              </a:tr>
              <a:tr h="294033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O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R</a:t>
                      </a:r>
                      <a:endParaRPr lang="it-IT" sz="1100" dirty="0"/>
                    </a:p>
                  </a:txBody>
                  <a:tcPr/>
                </a:tc>
              </a:tr>
              <a:tr h="294033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M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R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S</a:t>
                      </a:r>
                      <a:endParaRPr lang="it-IT" sz="1100" dirty="0"/>
                    </a:p>
                  </a:txBody>
                  <a:tcPr/>
                </a:tc>
              </a:tr>
              <a:tr h="294033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N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S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A</a:t>
                      </a:r>
                      <a:endParaRPr lang="it-IT" sz="1100" dirty="0"/>
                    </a:p>
                  </a:txBody>
                  <a:tcPr/>
                </a:tc>
              </a:tr>
              <a:tr h="294033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O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C</a:t>
                      </a:r>
                      <a:endParaRPr lang="it-IT" sz="1100" dirty="0"/>
                    </a:p>
                  </a:txBody>
                  <a:tcPr/>
                </a:tc>
              </a:tr>
              <a:tr h="294033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R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C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E</a:t>
                      </a:r>
                      <a:endParaRPr lang="it-IT" sz="1100" dirty="0"/>
                    </a:p>
                  </a:txBody>
                  <a:tcPr/>
                </a:tc>
              </a:tr>
              <a:tr h="294033"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S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/>
                        <a:t>G</a:t>
                      </a:r>
                      <a:endParaRPr lang="it-IT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406</Words>
  <Application>Microsoft Office PowerPoint</Application>
  <PresentationFormat>Presentazione su schermo (4:3)</PresentationFormat>
  <Paragraphs>155</Paragraphs>
  <Slides>10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2" baseType="lpstr">
      <vt:lpstr>Presentazione del lavoro del team</vt:lpstr>
      <vt:lpstr>Microsoft Equation 3.0</vt:lpstr>
      <vt:lpstr>INFORMATICA </vt:lpstr>
      <vt:lpstr>INDICE</vt:lpstr>
      <vt:lpstr>ESERCITAZIONE GENERALE</vt:lpstr>
      <vt:lpstr>DOMANDE DI TEORIA</vt:lpstr>
      <vt:lpstr>ESERCIZI</vt:lpstr>
      <vt:lpstr>ESERCIZI</vt:lpstr>
      <vt:lpstr>ESERCIZI</vt:lpstr>
      <vt:lpstr>ESERCIZI</vt:lpstr>
      <vt:lpstr>ESERCIZI</vt:lpstr>
      <vt:lpstr>ESERCIZI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2011-08-16T05:54:26Z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