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algiure.giustizia.i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TECNICHE </a:t>
            </a:r>
            <a:r>
              <a:rPr lang="it-IT" dirty="0" err="1" smtClean="0"/>
              <a:t>DI</a:t>
            </a:r>
            <a:r>
              <a:rPr lang="it-IT" dirty="0" smtClean="0"/>
              <a:t> ELABORAZIONE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800" dirty="0" smtClean="0"/>
              <a:t>Il numero di termini indicizzati viene ridotto utilizzando una serie </a:t>
            </a:r>
            <a:r>
              <a:rPr lang="it-IT" sz="2800" dirty="0" smtClean="0"/>
              <a:t>di tecniche</a:t>
            </a:r>
            <a:r>
              <a:rPr lang="it-IT" sz="2800" dirty="0" smtClean="0"/>
              <a:t>, tra cui:</a:t>
            </a:r>
          </a:p>
          <a:p>
            <a:pPr lvl="1"/>
            <a:r>
              <a:rPr lang="it-IT" sz="2400" dirty="0" smtClean="0"/>
              <a:t>Eliminazione </a:t>
            </a:r>
            <a:r>
              <a:rPr lang="it-IT" sz="2400" dirty="0" smtClean="0"/>
              <a:t>delle </a:t>
            </a:r>
            <a:r>
              <a:rPr lang="it-IT" sz="2400" b="1" dirty="0" err="1" smtClean="0"/>
              <a:t>stopword</a:t>
            </a:r>
            <a:r>
              <a:rPr lang="it-IT" sz="2400" b="1" dirty="0" smtClean="0"/>
              <a:t>: articoli, congiunzioni ecc.;</a:t>
            </a:r>
          </a:p>
          <a:p>
            <a:pPr lvl="1"/>
            <a:r>
              <a:rPr lang="it-IT" sz="2400" b="1" dirty="0" err="1" smtClean="0"/>
              <a:t>De-hyphenation</a:t>
            </a:r>
            <a:r>
              <a:rPr lang="it-IT" sz="2400" b="1" dirty="0" smtClean="0"/>
              <a:t>: divisione in più parole di parole contenenti </a:t>
            </a:r>
            <a:r>
              <a:rPr lang="it-IT" sz="2400" b="1" dirty="0" smtClean="0"/>
              <a:t>un </a:t>
            </a:r>
            <a:r>
              <a:rPr lang="it-IT" sz="2400" dirty="0" smtClean="0"/>
              <a:t>trattino</a:t>
            </a:r>
            <a:r>
              <a:rPr lang="it-IT" sz="2400" dirty="0" smtClean="0"/>
              <a:t>;</a:t>
            </a:r>
          </a:p>
          <a:p>
            <a:pPr lvl="1"/>
            <a:r>
              <a:rPr lang="it-IT" sz="2400" b="1" dirty="0" err="1" smtClean="0"/>
              <a:t>Stemming</a:t>
            </a:r>
            <a:r>
              <a:rPr lang="it-IT" sz="2400" b="1" dirty="0" smtClean="0"/>
              <a:t>: riduzione delle parole alla loro radice grammaticale;</a:t>
            </a:r>
          </a:p>
          <a:p>
            <a:pPr lvl="1"/>
            <a:r>
              <a:rPr lang="it-IT" sz="2400" b="1" dirty="0" err="1" smtClean="0"/>
              <a:t>Thesauri</a:t>
            </a:r>
            <a:r>
              <a:rPr lang="it-IT" sz="2400" b="1" dirty="0" smtClean="0"/>
              <a:t>: gestione dei sinonimi</a:t>
            </a:r>
            <a:r>
              <a:rPr lang="it-IT" sz="2400" b="1" dirty="0" smtClean="0"/>
              <a:t>.</a:t>
            </a:r>
            <a:endParaRPr lang="it-IT" sz="24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 </a:t>
            </a:r>
            <a:r>
              <a:rPr lang="it-IT" dirty="0" err="1" smtClean="0"/>
              <a:t>DI</a:t>
            </a:r>
            <a:r>
              <a:rPr lang="it-IT" dirty="0" smtClean="0"/>
              <a:t> RICERCA </a:t>
            </a:r>
            <a:r>
              <a:rPr lang="it-IT" dirty="0" err="1" smtClean="0"/>
              <a:t>DI</a:t>
            </a:r>
            <a:r>
              <a:rPr lang="it-IT" dirty="0" smtClean="0"/>
              <a:t> TESTO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MODELLO BOOLEANO</a:t>
            </a:r>
          </a:p>
          <a:p>
            <a:r>
              <a:rPr lang="it-IT" dirty="0" smtClean="0"/>
              <a:t>MODELLO VETTORIALE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MODELLO BOOLEANO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modello booleano è il modello più semplice; si basa sulla </a:t>
            </a:r>
            <a:r>
              <a:rPr lang="it-IT" dirty="0" smtClean="0"/>
              <a:t>teoria degli </a:t>
            </a:r>
            <a:r>
              <a:rPr lang="it-IT" dirty="0" smtClean="0"/>
              <a:t>insiemi e l’algebra booleana.</a:t>
            </a:r>
          </a:p>
          <a:p>
            <a:r>
              <a:rPr lang="it-IT" dirty="0" smtClean="0"/>
              <a:t>Storicamente</a:t>
            </a:r>
            <a:r>
              <a:rPr lang="it-IT" dirty="0" smtClean="0"/>
              <a:t>, è stato il primo ed il più utilizzato per decenni.</a:t>
            </a:r>
          </a:p>
          <a:p>
            <a:r>
              <a:rPr lang="it-IT" dirty="0" smtClean="0"/>
              <a:t>I </a:t>
            </a:r>
            <a:r>
              <a:rPr lang="it-IT" dirty="0" smtClean="0"/>
              <a:t>documenti vengono rappresentate come insiemi di termini.</a:t>
            </a:r>
          </a:p>
          <a:p>
            <a:r>
              <a:rPr lang="it-IT" dirty="0" smtClean="0"/>
              <a:t>Le </a:t>
            </a:r>
            <a:r>
              <a:rPr lang="it-IT" dirty="0" err="1" smtClean="0"/>
              <a:t>query</a:t>
            </a:r>
            <a:r>
              <a:rPr lang="it-IT" dirty="0" smtClean="0"/>
              <a:t> vengono specificate come espressioni booleane, </a:t>
            </a:r>
            <a:r>
              <a:rPr lang="it-IT" dirty="0" smtClean="0"/>
              <a:t>cioè come </a:t>
            </a:r>
            <a:r>
              <a:rPr lang="it-IT" dirty="0" smtClean="0"/>
              <a:t>un elenco di termini connessi dagli operatori booleani </a:t>
            </a:r>
            <a:r>
              <a:rPr lang="it-IT" dirty="0" smtClean="0"/>
              <a:t>AND, OR </a:t>
            </a:r>
            <a:r>
              <a:rPr lang="it-IT" dirty="0" smtClean="0"/>
              <a:t>e NOT.</a:t>
            </a:r>
          </a:p>
          <a:p>
            <a:r>
              <a:rPr lang="it-IT" dirty="0" smtClean="0"/>
              <a:t>La </a:t>
            </a:r>
            <a:r>
              <a:rPr lang="it-IT" dirty="0" smtClean="0"/>
              <a:t>strategia di ricerca è basata su un criterio di decisione </a:t>
            </a:r>
            <a:r>
              <a:rPr lang="it-IT" dirty="0" smtClean="0"/>
              <a:t>binario, senza </a:t>
            </a:r>
            <a:r>
              <a:rPr lang="it-IT" dirty="0" smtClean="0"/>
              <a:t>alcuna nozione di </a:t>
            </a:r>
            <a:r>
              <a:rPr lang="it-IT" i="1" dirty="0" smtClean="0"/>
              <a:t>grado di rilevanza: un documento </a:t>
            </a:r>
            <a:r>
              <a:rPr lang="it-IT" i="1" dirty="0" smtClean="0"/>
              <a:t>viene </a:t>
            </a:r>
            <a:r>
              <a:rPr lang="it-IT" dirty="0" smtClean="0"/>
              <a:t>considerato </a:t>
            </a:r>
            <a:r>
              <a:rPr lang="it-IT" dirty="0" smtClean="0"/>
              <a:t>rilevante o non rilevante.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MODELLO VETTORIALE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modello vettoriale è giustificato dall’osservazione che </a:t>
            </a:r>
            <a:r>
              <a:rPr lang="it-IT" dirty="0" smtClean="0"/>
              <a:t>assegnare un </a:t>
            </a:r>
            <a:r>
              <a:rPr lang="it-IT" dirty="0" smtClean="0"/>
              <a:t>giudizio binario ai documenti (1=rilevante, 0=non rilevante) </a:t>
            </a:r>
            <a:r>
              <a:rPr lang="it-IT" dirty="0" smtClean="0"/>
              <a:t>è troppo </a:t>
            </a:r>
            <a:r>
              <a:rPr lang="it-IT" dirty="0" smtClean="0"/>
              <a:t>limitativo.</a:t>
            </a:r>
          </a:p>
          <a:p>
            <a:r>
              <a:rPr lang="it-IT" dirty="0" smtClean="0"/>
              <a:t>Nel </a:t>
            </a:r>
            <a:r>
              <a:rPr lang="it-IT" dirty="0" smtClean="0"/>
              <a:t>modello vettoriale ad ogni termine nei documenti o nelle </a:t>
            </a:r>
            <a:r>
              <a:rPr lang="it-IT" dirty="0" err="1" smtClean="0"/>
              <a:t>query</a:t>
            </a:r>
            <a:r>
              <a:rPr lang="it-IT" dirty="0" smtClean="0"/>
              <a:t> viene </a:t>
            </a:r>
            <a:r>
              <a:rPr lang="it-IT" dirty="0" smtClean="0"/>
              <a:t>assegnato un peso (un numero reale).</a:t>
            </a:r>
          </a:p>
          <a:p>
            <a:r>
              <a:rPr lang="it-IT" dirty="0" smtClean="0"/>
              <a:t>I </a:t>
            </a:r>
            <a:r>
              <a:rPr lang="it-IT" dirty="0" smtClean="0"/>
              <a:t>documenti e le </a:t>
            </a:r>
            <a:r>
              <a:rPr lang="it-IT" dirty="0" err="1" smtClean="0"/>
              <a:t>query</a:t>
            </a:r>
            <a:r>
              <a:rPr lang="it-IT" dirty="0" smtClean="0"/>
              <a:t> vengono quindi rappresentati come </a:t>
            </a:r>
            <a:r>
              <a:rPr lang="it-IT" i="1" dirty="0" smtClean="0"/>
              <a:t>vettori </a:t>
            </a:r>
            <a:r>
              <a:rPr lang="it-IT" i="1" dirty="0" smtClean="0"/>
              <a:t>in </a:t>
            </a:r>
            <a:r>
              <a:rPr lang="it-IT" dirty="0" smtClean="0"/>
              <a:t>uno </a:t>
            </a:r>
            <a:r>
              <a:rPr lang="it-IT" dirty="0" smtClean="0"/>
              <a:t>spazio </a:t>
            </a:r>
            <a:r>
              <a:rPr lang="it-IT" i="1" dirty="0" smtClean="0"/>
              <a:t>n-dimensionale (n = numero di termini indicizzati).</a:t>
            </a:r>
          </a:p>
          <a:p>
            <a:r>
              <a:rPr lang="it-IT" dirty="0" smtClean="0"/>
              <a:t>La </a:t>
            </a:r>
            <a:r>
              <a:rPr lang="it-IT" dirty="0" smtClean="0"/>
              <a:t>ricerca viene svolta calcolando il </a:t>
            </a:r>
            <a:r>
              <a:rPr lang="it-IT" i="1" dirty="0" smtClean="0"/>
              <a:t>grado di similarità tra il </a:t>
            </a:r>
            <a:r>
              <a:rPr lang="it-IT" i="1" dirty="0" smtClean="0"/>
              <a:t>vettore </a:t>
            </a:r>
            <a:r>
              <a:rPr lang="it-IT" dirty="0" smtClean="0"/>
              <a:t>che </a:t>
            </a:r>
            <a:r>
              <a:rPr lang="it-IT" dirty="0" smtClean="0"/>
              <a:t>rappresenta la </a:t>
            </a:r>
            <a:r>
              <a:rPr lang="it-IT" dirty="0" err="1" smtClean="0"/>
              <a:t>query</a:t>
            </a:r>
            <a:r>
              <a:rPr lang="it-IT" dirty="0" smtClean="0"/>
              <a:t> e i vettori che rappresentano ogni </a:t>
            </a:r>
            <a:r>
              <a:rPr lang="it-IT" dirty="0" smtClean="0"/>
              <a:t>singolo documento</a:t>
            </a:r>
            <a:r>
              <a:rPr lang="it-IT" dirty="0" smtClean="0"/>
              <a:t>: i documenti con più alto grado di </a:t>
            </a:r>
            <a:r>
              <a:rPr lang="it-IT" dirty="0" smtClean="0"/>
              <a:t>similarità con </a:t>
            </a:r>
            <a:r>
              <a:rPr lang="it-IT" dirty="0" smtClean="0"/>
              <a:t>la </a:t>
            </a:r>
            <a:r>
              <a:rPr lang="it-IT" dirty="0" err="1" smtClean="0"/>
              <a:t>query</a:t>
            </a:r>
            <a:r>
              <a:rPr lang="it-IT" dirty="0" smtClean="0"/>
              <a:t> hanno </a:t>
            </a:r>
            <a:r>
              <a:rPr lang="it-IT" dirty="0" smtClean="0"/>
              <a:t>più probabilità di essere rilevanti per l’utente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CARATTERISTICHE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Come detto, l’Information </a:t>
            </a:r>
            <a:r>
              <a:rPr lang="it-IT" dirty="0" err="1" smtClean="0"/>
              <a:t>Retrieval</a:t>
            </a:r>
            <a:r>
              <a:rPr lang="it-IT" dirty="0" smtClean="0"/>
              <a:t> è nata per gestire </a:t>
            </a:r>
            <a:r>
              <a:rPr lang="it-IT" dirty="0" smtClean="0"/>
              <a:t>collezioni statiche </a:t>
            </a:r>
            <a:r>
              <a:rPr lang="it-IT" dirty="0" smtClean="0"/>
              <a:t>e ben conosciute: testi di legge, enciclopedie ecc.</a:t>
            </a:r>
          </a:p>
          <a:p>
            <a:r>
              <a:rPr lang="it-IT" dirty="0" smtClean="0"/>
              <a:t>Quando </a:t>
            </a:r>
            <a:r>
              <a:rPr lang="it-IT" dirty="0" smtClean="0"/>
              <a:t>la collezione di riferimento diventa il Web, le </a:t>
            </a:r>
            <a:r>
              <a:rPr lang="it-IT" dirty="0" smtClean="0"/>
              <a:t>cose cambiano </a:t>
            </a:r>
            <a:r>
              <a:rPr lang="it-IT" dirty="0" smtClean="0"/>
              <a:t>completamente:</a:t>
            </a:r>
          </a:p>
          <a:p>
            <a:pPr lvl="1"/>
            <a:r>
              <a:rPr lang="it-IT" dirty="0" smtClean="0"/>
              <a:t>La </a:t>
            </a:r>
            <a:r>
              <a:rPr lang="it-IT" dirty="0" smtClean="0"/>
              <a:t>collezione è dinamica, molto variabile nel tempo;</a:t>
            </a:r>
          </a:p>
          <a:p>
            <a:pPr lvl="1"/>
            <a:r>
              <a:rPr lang="it-IT" dirty="0" smtClean="0"/>
              <a:t>Le </a:t>
            </a:r>
            <a:r>
              <a:rPr lang="it-IT" dirty="0" smtClean="0"/>
              <a:t>dimensioni sono enormi;</a:t>
            </a:r>
          </a:p>
          <a:p>
            <a:pPr lvl="1"/>
            <a:r>
              <a:rPr lang="it-IT" dirty="0" smtClean="0"/>
              <a:t>I </a:t>
            </a:r>
            <a:r>
              <a:rPr lang="it-IT" dirty="0" smtClean="0"/>
              <a:t>documenti non sono sempre disponibili;</a:t>
            </a:r>
          </a:p>
          <a:p>
            <a:pPr lvl="1"/>
            <a:r>
              <a:rPr lang="it-IT" dirty="0" smtClean="0"/>
              <a:t>Le </a:t>
            </a:r>
            <a:r>
              <a:rPr lang="it-IT" dirty="0" err="1" smtClean="0"/>
              <a:t>query</a:t>
            </a:r>
            <a:r>
              <a:rPr lang="it-IT" dirty="0" smtClean="0"/>
              <a:t> degli utenti sono ancora più imprecise e vaghe.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LA RICERCA </a:t>
            </a:r>
            <a:r>
              <a:rPr lang="it-IT" sz="2800" dirty="0" err="1" smtClean="0"/>
              <a:t>DI</a:t>
            </a:r>
            <a:r>
              <a:rPr lang="it-IT" sz="2800" dirty="0" smtClean="0"/>
              <a:t> DOCUMENTI GIURIDICI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mtClean="0">
                <a:hlinkClick r:id="rId2"/>
              </a:rPr>
              <a:t>http://</a:t>
            </a:r>
            <a:r>
              <a:rPr lang="it-IT" smtClean="0">
                <a:hlinkClick r:id="rId2"/>
              </a:rPr>
              <a:t>www.italgiure.giustizia.it</a:t>
            </a:r>
            <a:r>
              <a:rPr lang="it-IT" smtClean="0">
                <a:hlinkClick r:id="rId2"/>
              </a:rPr>
              <a:t>/</a:t>
            </a:r>
            <a:r>
              <a:rPr lang="it-IT" smtClean="0"/>
              <a:t> 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259633" y="1988840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INFORMATION RETRIEVAL</a:t>
            </a:r>
          </a:p>
          <a:p>
            <a:r>
              <a:rPr lang="it-IT" dirty="0" smtClean="0"/>
              <a:t>INDICIZZAZIONE </a:t>
            </a:r>
            <a:r>
              <a:rPr lang="it-IT" dirty="0" err="1" smtClean="0"/>
              <a:t>DI</a:t>
            </a:r>
            <a:r>
              <a:rPr lang="it-IT" dirty="0" smtClean="0"/>
              <a:t> DOCUMENTI</a:t>
            </a:r>
          </a:p>
          <a:p>
            <a:r>
              <a:rPr lang="it-IT" dirty="0" smtClean="0"/>
              <a:t>IL WEB E I DOCUMENTI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INFORMATION RETRIEVAL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L’Information </a:t>
            </a:r>
            <a:r>
              <a:rPr lang="it-IT" dirty="0" err="1" smtClean="0"/>
              <a:t>Retrieval</a:t>
            </a:r>
            <a:r>
              <a:rPr lang="it-IT" dirty="0" smtClean="0"/>
              <a:t> (IR) si occupa della </a:t>
            </a:r>
            <a:r>
              <a:rPr lang="it-IT" dirty="0" smtClean="0"/>
              <a:t>rappresentazione, memorizzazione </a:t>
            </a:r>
            <a:r>
              <a:rPr lang="it-IT" dirty="0" smtClean="0"/>
              <a:t>e organizzazione dell’informazione, al fine </a:t>
            </a:r>
            <a:r>
              <a:rPr lang="it-IT" dirty="0" smtClean="0"/>
              <a:t>di rendere </a:t>
            </a:r>
            <a:r>
              <a:rPr lang="it-IT" dirty="0" smtClean="0"/>
              <a:t>agevole all’utente il soddisfacimento dei propri </a:t>
            </a:r>
            <a:r>
              <a:rPr lang="it-IT" dirty="0" smtClean="0"/>
              <a:t>bisogni informativi</a:t>
            </a:r>
            <a:r>
              <a:rPr lang="it-IT" dirty="0" smtClean="0"/>
              <a:t>.</a:t>
            </a:r>
          </a:p>
          <a:p>
            <a:r>
              <a:rPr lang="it-IT" dirty="0" smtClean="0"/>
              <a:t>Data </a:t>
            </a:r>
            <a:r>
              <a:rPr lang="it-IT" dirty="0" smtClean="0"/>
              <a:t>una collezione di documenti e un bisogno </a:t>
            </a:r>
            <a:r>
              <a:rPr lang="it-IT" dirty="0" smtClean="0"/>
              <a:t>informativo dell’utente</a:t>
            </a:r>
            <a:r>
              <a:rPr lang="it-IT" dirty="0" smtClean="0"/>
              <a:t>, lo scopo di un sistema di IR è di </a:t>
            </a:r>
            <a:r>
              <a:rPr lang="it-IT" dirty="0" smtClean="0"/>
              <a:t>trovare informazioni </a:t>
            </a:r>
            <a:r>
              <a:rPr lang="it-IT" dirty="0" smtClean="0"/>
              <a:t>che potrebbero essere utili, o rilevanti, per </a:t>
            </a:r>
            <a:r>
              <a:rPr lang="it-IT" dirty="0" smtClean="0"/>
              <a:t>l’utente.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BISOGNI INFORMATIVI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settore dell’Information </a:t>
            </a:r>
            <a:r>
              <a:rPr lang="it-IT" dirty="0" err="1" smtClean="0"/>
              <a:t>Retrieval</a:t>
            </a:r>
            <a:r>
              <a:rPr lang="it-IT" dirty="0" smtClean="0"/>
              <a:t> è stato studiato fin dagli </a:t>
            </a:r>
            <a:r>
              <a:rPr lang="it-IT" dirty="0" smtClean="0"/>
              <a:t>anni `70</a:t>
            </a:r>
            <a:r>
              <a:rPr lang="it-IT" dirty="0" smtClean="0"/>
              <a:t>.</a:t>
            </a:r>
          </a:p>
          <a:p>
            <a:r>
              <a:rPr lang="it-IT" dirty="0" smtClean="0"/>
              <a:t>Negli </a:t>
            </a:r>
            <a:r>
              <a:rPr lang="it-IT" dirty="0" smtClean="0"/>
              <a:t>anni `90, l’esplosione del Web ha moltiplicato </a:t>
            </a:r>
            <a:r>
              <a:rPr lang="it-IT" dirty="0" smtClean="0"/>
              <a:t>l’interesse per </a:t>
            </a:r>
            <a:r>
              <a:rPr lang="it-IT" dirty="0" smtClean="0"/>
              <a:t>IR.</a:t>
            </a:r>
          </a:p>
          <a:p>
            <a:r>
              <a:rPr lang="it-IT" dirty="0" smtClean="0"/>
              <a:t>Il </a:t>
            </a:r>
            <a:r>
              <a:rPr lang="it-IT" dirty="0" smtClean="0"/>
              <a:t>Web infatti non è altro che un’enorme collezione di </a:t>
            </a:r>
            <a:r>
              <a:rPr lang="it-IT" dirty="0" smtClean="0"/>
              <a:t>documenti, sui </a:t>
            </a:r>
            <a:r>
              <a:rPr lang="it-IT" dirty="0" smtClean="0"/>
              <a:t>quali gli utenti vogliono fare ricerche </a:t>
            </a:r>
            <a:r>
              <a:rPr lang="it-IT" dirty="0" err="1" smtClean="0"/>
              <a:t>informazionali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</a:t>
            </a:r>
            <a:r>
              <a:rPr lang="it-IT" dirty="0" smtClean="0"/>
              <a:t>problema principale è che non è semplice </a:t>
            </a:r>
            <a:r>
              <a:rPr lang="it-IT" dirty="0" smtClean="0"/>
              <a:t>caratterizzare esattamente </a:t>
            </a:r>
            <a:r>
              <a:rPr lang="it-IT" dirty="0" smtClean="0"/>
              <a:t>i bisogni informativi dell’utente.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i="1" dirty="0" smtClean="0"/>
              <a:t>Trova tutti i documenti che contengono informazioni </a:t>
            </a:r>
            <a:r>
              <a:rPr lang="it-IT" i="1" dirty="0" smtClean="0"/>
              <a:t>sulle squadre </a:t>
            </a:r>
            <a:r>
              <a:rPr lang="it-IT" i="1" dirty="0" smtClean="0"/>
              <a:t>di calcio partecipanti a campionati di prima divisione </a:t>
            </a:r>
            <a:r>
              <a:rPr lang="it-IT" i="1" dirty="0" smtClean="0"/>
              <a:t>e che</a:t>
            </a:r>
            <a:r>
              <a:rPr lang="it-IT" i="1" dirty="0" smtClean="0"/>
              <a:t>:</a:t>
            </a:r>
          </a:p>
          <a:p>
            <a:pPr lvl="1"/>
            <a:r>
              <a:rPr lang="it-IT" i="1" dirty="0" smtClean="0"/>
              <a:t>Provengono </a:t>
            </a:r>
            <a:r>
              <a:rPr lang="it-IT" i="1" dirty="0" smtClean="0"/>
              <a:t>da organismi calcistici ufficiali;</a:t>
            </a:r>
          </a:p>
          <a:p>
            <a:pPr lvl="1"/>
            <a:r>
              <a:rPr lang="it-IT" i="1" dirty="0" smtClean="0"/>
              <a:t>Contengono </a:t>
            </a:r>
            <a:r>
              <a:rPr lang="it-IT" i="1" dirty="0" smtClean="0"/>
              <a:t>informazioni sui risultati raggiunti nei </a:t>
            </a:r>
            <a:r>
              <a:rPr lang="it-IT" i="1" dirty="0" smtClean="0"/>
              <a:t>tornei nazionali </a:t>
            </a:r>
            <a:r>
              <a:rPr lang="it-IT" i="1" dirty="0" smtClean="0"/>
              <a:t>negli ultimi tre anni;</a:t>
            </a:r>
          </a:p>
          <a:p>
            <a:pPr lvl="1"/>
            <a:r>
              <a:rPr lang="it-IT" i="1" dirty="0" smtClean="0"/>
              <a:t>Forniscono </a:t>
            </a:r>
            <a:r>
              <a:rPr lang="it-IT" i="1" dirty="0" smtClean="0"/>
              <a:t>l’indirizzo e-mail o il numero di telefono </a:t>
            </a:r>
            <a:r>
              <a:rPr lang="it-IT" i="1" dirty="0" smtClean="0"/>
              <a:t>della società</a:t>
            </a:r>
            <a:r>
              <a:rPr lang="it-IT" i="1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STRUTTURATI E NON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556792"/>
            <a:ext cx="78581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ARCHITETTURA </a:t>
            </a:r>
            <a:r>
              <a:rPr lang="it-IT" dirty="0" err="1" smtClean="0"/>
              <a:t>DI</a:t>
            </a:r>
            <a:r>
              <a:rPr lang="it-IT" dirty="0" smtClean="0"/>
              <a:t> UN SISTEMA </a:t>
            </a:r>
            <a:r>
              <a:rPr lang="it-IT" dirty="0" err="1" smtClean="0"/>
              <a:t>DI</a:t>
            </a:r>
            <a:r>
              <a:rPr lang="it-IT" dirty="0" smtClean="0"/>
              <a:t> IR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55179"/>
            <a:ext cx="65532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sistemi di IR non operano sui documenti originali, ma su una </a:t>
            </a:r>
            <a:r>
              <a:rPr lang="it-IT" dirty="0" smtClean="0">
                <a:solidFill>
                  <a:srgbClr val="FF0000"/>
                </a:solidFill>
              </a:rPr>
              <a:t>vista logica </a:t>
            </a:r>
            <a:r>
              <a:rPr lang="it-IT" dirty="0" smtClean="0"/>
              <a:t>degli stessi.</a:t>
            </a:r>
          </a:p>
          <a:p>
            <a:pPr lvl="1"/>
            <a:r>
              <a:rPr lang="it-IT" dirty="0" smtClean="0"/>
              <a:t>Tradizionalmente </a:t>
            </a:r>
            <a:r>
              <a:rPr lang="it-IT" dirty="0" smtClean="0"/>
              <a:t>i documenti di una collezione </a:t>
            </a:r>
            <a:r>
              <a:rPr lang="it-IT" dirty="0" smtClean="0"/>
              <a:t>vengono rappresentati </a:t>
            </a:r>
            <a:r>
              <a:rPr lang="it-IT" dirty="0" smtClean="0"/>
              <a:t>tramite un insieme di keyword.</a:t>
            </a:r>
          </a:p>
          <a:p>
            <a:pPr lvl="1"/>
            <a:r>
              <a:rPr lang="it-IT" dirty="0" smtClean="0"/>
              <a:t>La </a:t>
            </a:r>
            <a:r>
              <a:rPr lang="it-IT" dirty="0" smtClean="0"/>
              <a:t>capacità di memorizzazione dei moderni elaboratori </a:t>
            </a:r>
            <a:r>
              <a:rPr lang="it-IT" dirty="0" smtClean="0"/>
              <a:t>permette di </a:t>
            </a:r>
            <a:r>
              <a:rPr lang="it-IT" dirty="0" smtClean="0"/>
              <a:t>rappresentare un documento tramite l’intero insieme </a:t>
            </a:r>
            <a:r>
              <a:rPr lang="it-IT" dirty="0" smtClean="0"/>
              <a:t>delle parole </a:t>
            </a:r>
            <a:r>
              <a:rPr lang="it-IT" dirty="0" smtClean="0"/>
              <a:t>in esso contenute; si parla allora di vista logica full text.</a:t>
            </a:r>
          </a:p>
          <a:p>
            <a:pPr lvl="1"/>
            <a:r>
              <a:rPr lang="it-IT" dirty="0" smtClean="0"/>
              <a:t>Per </a:t>
            </a:r>
            <a:r>
              <a:rPr lang="it-IT" dirty="0" smtClean="0"/>
              <a:t>collezioni molto grandi tale tecnica può essere inutilizzabile; </a:t>
            </a:r>
            <a:r>
              <a:rPr lang="it-IT" dirty="0" smtClean="0"/>
              <a:t> si utilizzano </a:t>
            </a:r>
            <a:r>
              <a:rPr lang="it-IT" dirty="0" smtClean="0"/>
              <a:t>allora tecniche di modifica del testo per ridurre </a:t>
            </a:r>
            <a:r>
              <a:rPr lang="it-IT" dirty="0" smtClean="0"/>
              <a:t>la dimensione </a:t>
            </a:r>
            <a:r>
              <a:rPr lang="it-IT" dirty="0" smtClean="0"/>
              <a:t>della vista logica, che diventa un insieme di </a:t>
            </a:r>
            <a:r>
              <a:rPr lang="it-IT" dirty="0" err="1" smtClean="0"/>
              <a:t>index</a:t>
            </a:r>
            <a:r>
              <a:rPr lang="it-IT" dirty="0" smtClean="0"/>
              <a:t> </a:t>
            </a:r>
            <a:r>
              <a:rPr lang="it-IT" dirty="0" err="1" smtClean="0"/>
              <a:t>term</a:t>
            </a:r>
            <a:endParaRPr lang="it-IT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784</Words>
  <Application>Microsoft Office PowerPoint</Application>
  <PresentationFormat>Presentazione su schermo (4:3)</PresentationFormat>
  <Paragraphs>100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Presentazione del lavoro del team</vt:lpstr>
      <vt:lpstr>INFORMATICA </vt:lpstr>
      <vt:lpstr>INDICE</vt:lpstr>
      <vt:lpstr>AGENDA</vt:lpstr>
      <vt:lpstr>INFORMATION RETRIEVAL</vt:lpstr>
      <vt:lpstr>BISOGNI INFORMATIVI</vt:lpstr>
      <vt:lpstr>ESEMPIO</vt:lpstr>
      <vt:lpstr>DATI STRUTTURATI E NON</vt:lpstr>
      <vt:lpstr>ARCHITETTURA DI UN SISTEMA DI IR</vt:lpstr>
      <vt:lpstr>INDICIZZAZIONE</vt:lpstr>
      <vt:lpstr>TECNICHE DI ELABORAZIONE</vt:lpstr>
      <vt:lpstr>MODELLI DI RICERCA DI TESTO</vt:lpstr>
      <vt:lpstr>MODELLO BOOLEANO</vt:lpstr>
      <vt:lpstr>MODELLO VETTORIALE</vt:lpstr>
      <vt:lpstr>CARATTERISTICHE DEL WEB</vt:lpstr>
      <vt:lpstr>LA RICERCA DI DOCUMENTI GIURIDICI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2011-08-16T06:39:40Z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