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mula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08/11/11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Fondamenti e sviluppi del dolo incidente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t-IT" sz="4800" dirty="0" smtClean="0">
                <a:latin typeface="+mj-lt"/>
              </a:rPr>
              <a:t>Nella CORNICE DELLA </a:t>
            </a:r>
            <a:r>
              <a:rPr lang="it-IT" sz="4800" dirty="0" err="1" smtClean="0">
                <a:latin typeface="+mj-lt"/>
              </a:rPr>
              <a:t>RESPoNSABILITà</a:t>
            </a:r>
            <a:r>
              <a:rPr lang="it-IT" sz="4800" dirty="0" smtClean="0">
                <a:latin typeface="+mj-lt"/>
              </a:rPr>
              <a:t> PRECONTRATTUALE</a:t>
            </a:r>
            <a:endParaRPr lang="it-IT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082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8583"/>
            <a:ext cx="7583488" cy="1407787"/>
          </a:xfrm>
        </p:spPr>
        <p:txBody>
          <a:bodyPr/>
          <a:lstStyle/>
          <a:p>
            <a:r>
              <a:rPr lang="it-IT" dirty="0" smtClean="0"/>
              <a:t>Responsabilità precontrattuale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responsabilità precontrattuale indica la responsabilità per </a:t>
            </a:r>
            <a:r>
              <a:rPr lang="it-IT" b="1" dirty="0" smtClean="0"/>
              <a:t>lesione della libertà negoziale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La responsabilità precontrattuale non tutela l’interesse all’adempimento, ma l’</a:t>
            </a:r>
            <a:r>
              <a:rPr lang="it-IT" b="1" dirty="0" smtClean="0"/>
              <a:t>interesse del soggetto a non essere coinvolto in trattative inutili</a:t>
            </a:r>
            <a:r>
              <a:rPr lang="it-IT" dirty="0" smtClean="0"/>
              <a:t> o inefficaci e a non subire coartazioni o inganni in ordine ad atti negoziali </a:t>
            </a:r>
          </a:p>
          <a:p>
            <a:pPr marL="0" indent="0" algn="r">
              <a:buNone/>
            </a:pPr>
            <a:r>
              <a:rPr lang="it-IT" dirty="0" smtClean="0"/>
              <a:t>(C. M. Bianca)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916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Art. 1439 c.c.</a:t>
            </a:r>
            <a:r>
              <a:rPr lang="it-IT" dirty="0" smtClean="0"/>
              <a:t>: “Il dolo è causa di annullamento del contratto quando i raggiri usati da uno dei contraenti sono stati tali che, senza di essi, l’altra parte non avrebbe contrattato.”</a:t>
            </a:r>
          </a:p>
          <a:p>
            <a:endParaRPr lang="it-IT" dirty="0"/>
          </a:p>
          <a:p>
            <a:r>
              <a:rPr lang="it-IT" b="1" dirty="0" smtClean="0"/>
              <a:t>Art. 1440 c.c.</a:t>
            </a:r>
            <a:r>
              <a:rPr lang="it-IT" dirty="0" smtClean="0"/>
              <a:t>: “Se i raggiri non sono stati tali da determinare il consenso, il contratto è valido, </a:t>
            </a:r>
            <a:r>
              <a:rPr lang="it-IT" dirty="0" err="1" smtClean="0"/>
              <a:t>benchè</a:t>
            </a:r>
            <a:r>
              <a:rPr lang="it-IT" dirty="0" smtClean="0"/>
              <a:t> senza di essi sarebbe stato concluso a condizioni diverse; ma il contraente in mala fede risponde dei danni.”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8071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Interessi dei contraenti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INTERESSE NEGATIVO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E’ l’interesse alla mancata conclusione del contratto</a:t>
            </a:r>
          </a:p>
          <a:p>
            <a:endParaRPr lang="it-IT" dirty="0" smtClean="0"/>
          </a:p>
          <a:p>
            <a:r>
              <a:rPr lang="it-IT" dirty="0" smtClean="0"/>
              <a:t>Si fonda sull’invalidità/assenza del contratto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INTERESSE POSITIVO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E’ l’interesse alla conservazione del contratto</a:t>
            </a:r>
          </a:p>
          <a:p>
            <a:endParaRPr lang="it-IT" dirty="0" smtClean="0"/>
          </a:p>
          <a:p>
            <a:r>
              <a:rPr lang="it-IT" dirty="0" smtClean="0"/>
              <a:t>Si fonda sulla valida conclusione del contratto</a:t>
            </a:r>
          </a:p>
        </p:txBody>
      </p:sp>
    </p:spTree>
    <p:extLst>
      <p:ext uri="{BB962C8B-B14F-4D97-AF65-F5344CB8AC3E}">
        <p14:creationId xmlns:p14="http://schemas.microsoft.com/office/powerpoint/2010/main" val="1807636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privato europeo</a:t>
            </a:r>
            <a:endParaRPr lang="it-IT" dirty="0"/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PECL</a:t>
            </a:r>
          </a:p>
          <a:p>
            <a:endParaRPr lang="it-IT" dirty="0" smtClean="0"/>
          </a:p>
          <a:p>
            <a:r>
              <a:rPr lang="it-IT" b="1" dirty="0" err="1" smtClean="0"/>
              <a:t>Acquis</a:t>
            </a:r>
            <a:r>
              <a:rPr lang="it-IT" b="1" dirty="0" smtClean="0"/>
              <a:t> </a:t>
            </a:r>
            <a:r>
              <a:rPr lang="it-IT" b="1" dirty="0" err="1" smtClean="0"/>
              <a:t>Communautaire</a:t>
            </a:r>
            <a:endParaRPr lang="it-IT" b="1" dirty="0" smtClean="0"/>
          </a:p>
          <a:p>
            <a:endParaRPr lang="it-IT" dirty="0" smtClean="0"/>
          </a:p>
          <a:p>
            <a:r>
              <a:rPr lang="it-IT" b="1" dirty="0" smtClean="0"/>
              <a:t>DCFR</a:t>
            </a:r>
          </a:p>
          <a:p>
            <a:endParaRPr lang="it-IT" dirty="0" smtClean="0"/>
          </a:p>
          <a:p>
            <a:r>
              <a:rPr lang="it-IT" b="1" dirty="0" err="1" smtClean="0"/>
              <a:t>Feasability</a:t>
            </a:r>
            <a:r>
              <a:rPr lang="it-IT" b="1" dirty="0" smtClean="0"/>
              <a:t> </a:t>
            </a:r>
            <a:r>
              <a:rPr lang="it-IT" b="1" dirty="0" err="1" smtClean="0"/>
              <a:t>Study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28541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Common Frame of </a:t>
            </a:r>
            <a:r>
              <a:rPr lang="it-IT" dirty="0" err="1" smtClean="0"/>
              <a:t>REference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 II. – 3:109 : </a:t>
            </a:r>
            <a:r>
              <a:rPr lang="it-IT" i="1" dirty="0" err="1" smtClean="0"/>
              <a:t>If</a:t>
            </a:r>
            <a:r>
              <a:rPr lang="it-IT" i="1" dirty="0" smtClean="0"/>
              <a:t> a business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failed</a:t>
            </a:r>
            <a:r>
              <a:rPr lang="it-IT" i="1" dirty="0" smtClean="0"/>
              <a:t> to </a:t>
            </a:r>
            <a:r>
              <a:rPr lang="it-IT" i="1" dirty="0" err="1" smtClean="0"/>
              <a:t>comply</a:t>
            </a:r>
            <a:r>
              <a:rPr lang="it-IT" i="1" dirty="0" smtClean="0"/>
              <a:t> with </a:t>
            </a:r>
            <a:r>
              <a:rPr lang="it-IT" i="1" dirty="0" err="1" smtClean="0"/>
              <a:t>any</a:t>
            </a:r>
            <a:r>
              <a:rPr lang="it-IT" i="1" dirty="0" smtClean="0"/>
              <a:t> duty </a:t>
            </a:r>
            <a:r>
              <a:rPr lang="it-IT" i="1" dirty="0" err="1" smtClean="0"/>
              <a:t>imposed</a:t>
            </a:r>
            <a:r>
              <a:rPr lang="it-IT" i="1" dirty="0" smtClean="0"/>
              <a:t> by the </a:t>
            </a:r>
            <a:r>
              <a:rPr lang="it-IT" i="1" dirty="0" err="1" smtClean="0"/>
              <a:t>precedings</a:t>
            </a:r>
            <a:r>
              <a:rPr lang="it-IT" i="1" dirty="0" smtClean="0"/>
              <a:t> </a:t>
            </a:r>
            <a:r>
              <a:rPr lang="it-IT" i="1" dirty="0" err="1" smtClean="0"/>
              <a:t>Articles</a:t>
            </a:r>
            <a:r>
              <a:rPr lang="it-IT" i="1" dirty="0" smtClean="0"/>
              <a:t> of 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 smtClean="0"/>
              <a:t>Section</a:t>
            </a:r>
            <a:r>
              <a:rPr lang="it-IT" i="1" dirty="0" smtClean="0"/>
              <a:t> and a </a:t>
            </a:r>
            <a:r>
              <a:rPr lang="it-IT" i="1" dirty="0" err="1" smtClean="0"/>
              <a:t>contract</a:t>
            </a:r>
            <a:r>
              <a:rPr lang="it-IT" i="1" dirty="0" smtClean="0"/>
              <a:t>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been</a:t>
            </a:r>
            <a:r>
              <a:rPr lang="it-IT" i="1" dirty="0" smtClean="0"/>
              <a:t> </a:t>
            </a:r>
            <a:r>
              <a:rPr lang="it-IT" i="1" dirty="0" err="1" smtClean="0"/>
              <a:t>concluded</a:t>
            </a:r>
            <a:r>
              <a:rPr lang="it-IT" i="1" dirty="0" smtClean="0"/>
              <a:t>, the business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such</a:t>
            </a:r>
            <a:r>
              <a:rPr lang="it-IT" i="1" dirty="0" smtClean="0"/>
              <a:t> </a:t>
            </a:r>
            <a:r>
              <a:rPr lang="it-IT" i="1" dirty="0" err="1" smtClean="0"/>
              <a:t>obligations</a:t>
            </a:r>
            <a:r>
              <a:rPr lang="it-IT" i="1" dirty="0" smtClean="0"/>
              <a:t> under the </a:t>
            </a:r>
            <a:r>
              <a:rPr lang="it-IT" i="1" dirty="0" err="1" smtClean="0"/>
              <a:t>contract</a:t>
            </a:r>
            <a:r>
              <a:rPr lang="it-IT" i="1" dirty="0" smtClean="0"/>
              <a:t> </a:t>
            </a:r>
            <a:r>
              <a:rPr lang="it-IT" i="1" dirty="0" err="1" smtClean="0"/>
              <a:t>as</a:t>
            </a:r>
            <a:r>
              <a:rPr lang="it-IT" i="1" dirty="0" smtClean="0"/>
              <a:t> the </a:t>
            </a:r>
            <a:r>
              <a:rPr lang="it-IT" i="1" dirty="0" err="1" smtClean="0"/>
              <a:t>other</a:t>
            </a:r>
            <a:r>
              <a:rPr lang="it-IT" i="1" dirty="0" smtClean="0"/>
              <a:t> party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reasonably</a:t>
            </a:r>
            <a:r>
              <a:rPr lang="it-IT" i="1" dirty="0" smtClean="0"/>
              <a:t> </a:t>
            </a:r>
            <a:r>
              <a:rPr lang="it-IT" i="1" dirty="0" err="1" smtClean="0"/>
              <a:t>expected</a:t>
            </a:r>
            <a:r>
              <a:rPr lang="it-IT" i="1" dirty="0" smtClean="0"/>
              <a:t> </a:t>
            </a:r>
            <a:r>
              <a:rPr lang="it-IT" i="1" dirty="0" err="1" smtClean="0"/>
              <a:t>as</a:t>
            </a:r>
            <a:r>
              <a:rPr lang="it-IT" i="1" dirty="0" smtClean="0"/>
              <a:t> a </a:t>
            </a:r>
            <a:r>
              <a:rPr lang="it-IT" i="1" dirty="0" err="1" smtClean="0"/>
              <a:t>consequence</a:t>
            </a:r>
            <a:r>
              <a:rPr lang="it-IT" i="1" dirty="0" smtClean="0"/>
              <a:t> of the </a:t>
            </a:r>
            <a:r>
              <a:rPr lang="it-IT" i="1" dirty="0" err="1" smtClean="0"/>
              <a:t>absence</a:t>
            </a:r>
            <a:r>
              <a:rPr lang="it-IT" i="1" dirty="0" smtClean="0"/>
              <a:t> of </a:t>
            </a:r>
            <a:r>
              <a:rPr lang="it-IT" i="1" dirty="0" err="1" smtClean="0"/>
              <a:t>incorrectness</a:t>
            </a:r>
            <a:r>
              <a:rPr lang="it-IT" i="1" dirty="0" smtClean="0"/>
              <a:t> of the information.</a:t>
            </a:r>
          </a:p>
          <a:p>
            <a:r>
              <a:rPr lang="it-IT" dirty="0"/>
              <a:t>A</a:t>
            </a:r>
            <a:r>
              <a:rPr lang="it-IT" dirty="0" smtClean="0"/>
              <a:t>rt. II. – 7:205 : </a:t>
            </a:r>
            <a:r>
              <a:rPr lang="it-IT" i="1" dirty="0" smtClean="0"/>
              <a:t>A party </a:t>
            </a:r>
            <a:r>
              <a:rPr lang="it-IT" i="1" dirty="0" err="1" smtClean="0"/>
              <a:t>may</a:t>
            </a:r>
            <a:r>
              <a:rPr lang="it-IT" i="1" dirty="0" smtClean="0"/>
              <a:t> </a:t>
            </a:r>
            <a:r>
              <a:rPr lang="it-IT" i="1" dirty="0" err="1" smtClean="0"/>
              <a:t>avoid</a:t>
            </a:r>
            <a:r>
              <a:rPr lang="it-IT" i="1" dirty="0" smtClean="0"/>
              <a:t> a </a:t>
            </a:r>
            <a:r>
              <a:rPr lang="it-IT" i="1" dirty="0" err="1" smtClean="0"/>
              <a:t>contract</a:t>
            </a:r>
            <a:r>
              <a:rPr lang="it-IT" i="1" dirty="0" smtClean="0"/>
              <a:t> </a:t>
            </a:r>
            <a:r>
              <a:rPr lang="it-IT" i="1" dirty="0" err="1" smtClean="0"/>
              <a:t>when</a:t>
            </a:r>
            <a:r>
              <a:rPr lang="it-IT" i="1" dirty="0" smtClean="0"/>
              <a:t> the </a:t>
            </a:r>
            <a:r>
              <a:rPr lang="it-IT" i="1" dirty="0" err="1" smtClean="0"/>
              <a:t>other</a:t>
            </a:r>
            <a:r>
              <a:rPr lang="it-IT" i="1" dirty="0" smtClean="0"/>
              <a:t> party </a:t>
            </a:r>
            <a:r>
              <a:rPr lang="it-IT" i="1" dirty="0" err="1" smtClean="0"/>
              <a:t>has</a:t>
            </a:r>
            <a:r>
              <a:rPr lang="it-IT" i="1" dirty="0" smtClean="0"/>
              <a:t> </a:t>
            </a:r>
            <a:r>
              <a:rPr lang="it-IT" i="1" dirty="0" err="1" smtClean="0"/>
              <a:t>induced</a:t>
            </a:r>
            <a:r>
              <a:rPr lang="it-IT" i="1" dirty="0" smtClean="0"/>
              <a:t> the </a:t>
            </a:r>
            <a:r>
              <a:rPr lang="it-IT" i="1" dirty="0" err="1" smtClean="0"/>
              <a:t>conclusion</a:t>
            </a:r>
            <a:r>
              <a:rPr lang="it-IT" i="1" dirty="0" smtClean="0"/>
              <a:t> of the </a:t>
            </a:r>
            <a:r>
              <a:rPr lang="it-IT" i="1" dirty="0" err="1" smtClean="0"/>
              <a:t>contract</a:t>
            </a:r>
            <a:r>
              <a:rPr lang="it-IT" i="1" dirty="0" smtClean="0"/>
              <a:t> by </a:t>
            </a:r>
            <a:r>
              <a:rPr lang="it-IT" i="1" dirty="0" err="1" smtClean="0"/>
              <a:t>fraudolent</a:t>
            </a:r>
            <a:r>
              <a:rPr lang="it-IT" i="1" dirty="0" smtClean="0"/>
              <a:t> </a:t>
            </a:r>
            <a:r>
              <a:rPr lang="it-IT" i="1" dirty="0" err="1" smtClean="0"/>
              <a:t>misrepresentation</a:t>
            </a:r>
            <a:r>
              <a:rPr lang="it-IT" i="1" dirty="0" smtClean="0"/>
              <a:t>, </a:t>
            </a:r>
            <a:r>
              <a:rPr lang="it-IT" i="1" dirty="0" err="1" smtClean="0"/>
              <a:t>whether</a:t>
            </a:r>
            <a:r>
              <a:rPr lang="it-IT" i="1" dirty="0" smtClean="0"/>
              <a:t> by </a:t>
            </a:r>
            <a:r>
              <a:rPr lang="it-IT" i="1" dirty="0" err="1" smtClean="0"/>
              <a:t>words</a:t>
            </a:r>
            <a:r>
              <a:rPr lang="it-IT" i="1" dirty="0" smtClean="0"/>
              <a:t> or </a:t>
            </a:r>
            <a:r>
              <a:rPr lang="it-IT" i="1" dirty="0" err="1" smtClean="0"/>
              <a:t>conduct</a:t>
            </a:r>
            <a:r>
              <a:rPr lang="it-IT" i="1" dirty="0" smtClean="0"/>
              <a:t>, or </a:t>
            </a:r>
            <a:r>
              <a:rPr lang="it-IT" i="1" dirty="0" err="1" smtClean="0"/>
              <a:t>fraudolent</a:t>
            </a:r>
            <a:r>
              <a:rPr lang="it-IT" i="1" dirty="0" smtClean="0"/>
              <a:t> non-</a:t>
            </a:r>
            <a:r>
              <a:rPr lang="it-IT" i="1" dirty="0" err="1" smtClean="0"/>
              <a:t>disclosure</a:t>
            </a:r>
            <a:r>
              <a:rPr lang="it-IT" i="1" dirty="0" smtClean="0"/>
              <a:t> of </a:t>
            </a:r>
            <a:r>
              <a:rPr lang="it-IT" i="1" dirty="0" err="1" smtClean="0"/>
              <a:t>any</a:t>
            </a:r>
            <a:r>
              <a:rPr lang="it-IT" i="1" dirty="0" smtClean="0"/>
              <a:t> information </a:t>
            </a:r>
            <a:r>
              <a:rPr lang="it-IT" i="1" dirty="0" err="1" smtClean="0"/>
              <a:t>which</a:t>
            </a:r>
            <a:r>
              <a:rPr lang="it-IT" i="1" dirty="0" smtClean="0"/>
              <a:t> </a:t>
            </a:r>
            <a:r>
              <a:rPr lang="it-IT" i="1" dirty="0" err="1" smtClean="0"/>
              <a:t>good</a:t>
            </a:r>
            <a:r>
              <a:rPr lang="it-IT" i="1" dirty="0" smtClean="0"/>
              <a:t> </a:t>
            </a:r>
            <a:r>
              <a:rPr lang="it-IT" i="1" dirty="0" err="1" smtClean="0"/>
              <a:t>faith</a:t>
            </a:r>
            <a:r>
              <a:rPr lang="it-IT" i="1" dirty="0" smtClean="0"/>
              <a:t> and fair </a:t>
            </a:r>
            <a:r>
              <a:rPr lang="it-IT" i="1" dirty="0" err="1" smtClean="0"/>
              <a:t>dealing</a:t>
            </a:r>
            <a:r>
              <a:rPr lang="it-IT" i="1" dirty="0" smtClean="0"/>
              <a:t>, or </a:t>
            </a:r>
            <a:r>
              <a:rPr lang="it-IT" i="1" dirty="0" err="1" smtClean="0"/>
              <a:t>any</a:t>
            </a:r>
            <a:r>
              <a:rPr lang="it-IT" i="1" dirty="0" smtClean="0"/>
              <a:t> </a:t>
            </a:r>
            <a:r>
              <a:rPr lang="it-IT" i="1" dirty="0" err="1" smtClean="0"/>
              <a:t>pre-contractual</a:t>
            </a:r>
            <a:r>
              <a:rPr lang="it-IT" i="1" dirty="0" smtClean="0"/>
              <a:t> information duty, </a:t>
            </a:r>
            <a:r>
              <a:rPr lang="it-IT" i="1" dirty="0" err="1" smtClean="0"/>
              <a:t>required</a:t>
            </a:r>
            <a:r>
              <a:rPr lang="it-IT" i="1" dirty="0" smtClean="0"/>
              <a:t> </a:t>
            </a:r>
            <a:r>
              <a:rPr lang="it-IT" i="1" dirty="0" err="1" smtClean="0"/>
              <a:t>that</a:t>
            </a:r>
            <a:r>
              <a:rPr lang="it-IT" i="1" dirty="0" smtClean="0"/>
              <a:t> party to </a:t>
            </a:r>
            <a:r>
              <a:rPr lang="it-IT" i="1" dirty="0" err="1" smtClean="0"/>
              <a:t>disclose</a:t>
            </a:r>
            <a:r>
              <a:rPr lang="it-IT" i="1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496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fondamenti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ACTIO DOLI</a:t>
            </a:r>
          </a:p>
          <a:p>
            <a:pPr marL="0" indent="0" algn="ctr">
              <a:buNone/>
            </a:pPr>
            <a:endParaRPr lang="it-IT" dirty="0" smtClean="0"/>
          </a:p>
          <a:p>
            <a:r>
              <a:rPr lang="it-IT" dirty="0" smtClean="0"/>
              <a:t>Contenuto fisso ed invariabile</a:t>
            </a:r>
          </a:p>
          <a:p>
            <a:r>
              <a:rPr lang="it-IT" dirty="0" smtClean="0"/>
              <a:t>Conseguenze risarcitorie, mai </a:t>
            </a:r>
            <a:r>
              <a:rPr lang="it-IT" dirty="0" err="1" smtClean="0"/>
              <a:t>caducatorie</a:t>
            </a:r>
            <a:endParaRPr lang="it-IT" dirty="0" smtClean="0"/>
          </a:p>
          <a:p>
            <a:r>
              <a:rPr lang="it-IT" dirty="0" smtClean="0"/>
              <a:t>Risarcimento calcolato secondo l’</a:t>
            </a:r>
            <a:r>
              <a:rPr lang="it-IT" i="1" dirty="0" smtClean="0"/>
              <a:t>id </a:t>
            </a:r>
            <a:r>
              <a:rPr lang="it-IT" i="1" dirty="0" err="1" smtClean="0"/>
              <a:t>quod</a:t>
            </a:r>
            <a:r>
              <a:rPr lang="it-IT" i="1" dirty="0" smtClean="0"/>
              <a:t> </a:t>
            </a:r>
            <a:r>
              <a:rPr lang="it-IT" i="1" dirty="0" err="1" smtClean="0"/>
              <a:t>interest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699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erpetua"/>
                <a:cs typeface="Perpetua"/>
              </a:rPr>
              <a:t>D. 4.3.7 </a:t>
            </a:r>
            <a:r>
              <a:rPr lang="it-IT" dirty="0" err="1" smtClean="0">
                <a:latin typeface="Perpetua"/>
                <a:cs typeface="Perpetua"/>
              </a:rPr>
              <a:t>pr</a:t>
            </a:r>
            <a:r>
              <a:rPr lang="it-IT" dirty="0" smtClean="0">
                <a:latin typeface="Perpetua"/>
                <a:cs typeface="Perpetua"/>
              </a:rPr>
              <a:t>. (</a:t>
            </a:r>
            <a:r>
              <a:rPr lang="it-IT" dirty="0" err="1" smtClean="0">
                <a:latin typeface="Perpetua"/>
                <a:cs typeface="Perpetua"/>
              </a:rPr>
              <a:t>Ulp</a:t>
            </a:r>
            <a:r>
              <a:rPr lang="it-IT" dirty="0" smtClean="0">
                <a:latin typeface="Perpetua"/>
                <a:cs typeface="Perpetua"/>
              </a:rPr>
              <a:t>. 11 </a:t>
            </a:r>
            <a:r>
              <a:rPr lang="it-IT" i="1" dirty="0" smtClean="0">
                <a:latin typeface="Perpetua"/>
                <a:cs typeface="Perpetua"/>
              </a:rPr>
              <a:t>ad ed.</a:t>
            </a:r>
            <a:r>
              <a:rPr lang="it-IT" dirty="0" smtClean="0">
                <a:latin typeface="Perpetua"/>
                <a:cs typeface="Perpetua"/>
              </a:rPr>
              <a:t>)</a:t>
            </a:r>
            <a:endParaRPr lang="it-IT" dirty="0">
              <a:latin typeface="Perpetua"/>
              <a:cs typeface="Perpetu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4732088"/>
          </a:xfrm>
        </p:spPr>
        <p:txBody>
          <a:bodyPr>
            <a:normAutofit/>
          </a:bodyPr>
          <a:lstStyle/>
          <a:p>
            <a:r>
              <a:rPr lang="it-IT" i="1" dirty="0"/>
              <a:t>et </a:t>
            </a:r>
            <a:r>
              <a:rPr lang="it-IT" i="1" dirty="0" err="1"/>
              <a:t>eleganter</a:t>
            </a:r>
            <a:r>
              <a:rPr lang="it-IT" i="1" dirty="0"/>
              <a:t> </a:t>
            </a:r>
            <a:r>
              <a:rPr lang="it-IT" i="1" dirty="0" err="1"/>
              <a:t>Pomponius</a:t>
            </a:r>
            <a:r>
              <a:rPr lang="it-IT" i="1" dirty="0"/>
              <a:t> </a:t>
            </a:r>
            <a:r>
              <a:rPr lang="it-IT" i="1" dirty="0" err="1"/>
              <a:t>haec</a:t>
            </a:r>
            <a:r>
              <a:rPr lang="it-IT" i="1" dirty="0"/>
              <a:t> </a:t>
            </a:r>
            <a:r>
              <a:rPr lang="it-IT" i="1" dirty="0" err="1"/>
              <a:t>verba</a:t>
            </a:r>
            <a:r>
              <a:rPr lang="it-IT" i="1" dirty="0"/>
              <a:t> </a:t>
            </a:r>
            <a:r>
              <a:rPr lang="it-IT" b="1" i="1" dirty="0"/>
              <a:t>‘si alia </a:t>
            </a:r>
            <a:r>
              <a:rPr lang="it-IT" b="1" i="1" dirty="0" err="1"/>
              <a:t>actio</a:t>
            </a:r>
            <a:r>
              <a:rPr lang="it-IT" b="1" i="1" dirty="0"/>
              <a:t> non </a:t>
            </a:r>
            <a:r>
              <a:rPr lang="it-IT" b="1" i="1" dirty="0" err="1"/>
              <a:t>sit</a:t>
            </a:r>
            <a:r>
              <a:rPr lang="it-IT" i="1" dirty="0"/>
              <a:t>’ sic </a:t>
            </a:r>
            <a:r>
              <a:rPr lang="it-IT" i="1" dirty="0" err="1"/>
              <a:t>excipit</a:t>
            </a:r>
            <a:r>
              <a:rPr lang="it-IT" i="1" dirty="0"/>
              <a:t>, quasi res alio modo ei ad </a:t>
            </a:r>
            <a:r>
              <a:rPr lang="it-IT" i="1" dirty="0" err="1"/>
              <a:t>quem</a:t>
            </a:r>
            <a:r>
              <a:rPr lang="it-IT" i="1" dirty="0"/>
              <a:t> ea res </a:t>
            </a:r>
            <a:r>
              <a:rPr lang="it-IT" i="1" dirty="0" err="1"/>
              <a:t>pertinet</a:t>
            </a:r>
            <a:r>
              <a:rPr lang="it-IT" i="1" dirty="0"/>
              <a:t> salva esse non </a:t>
            </a:r>
            <a:r>
              <a:rPr lang="it-IT" i="1" dirty="0" err="1"/>
              <a:t>poterit</a:t>
            </a:r>
            <a:r>
              <a:rPr lang="it-IT" i="1" dirty="0"/>
              <a:t>. </a:t>
            </a:r>
            <a:r>
              <a:rPr lang="it-IT" i="1" dirty="0" err="1"/>
              <a:t>Nec</a:t>
            </a:r>
            <a:r>
              <a:rPr lang="it-IT" i="1" dirty="0"/>
              <a:t> </a:t>
            </a:r>
            <a:r>
              <a:rPr lang="it-IT" i="1" dirty="0" err="1"/>
              <a:t>videtur</a:t>
            </a:r>
            <a:r>
              <a:rPr lang="it-IT" i="1" dirty="0"/>
              <a:t> </a:t>
            </a:r>
            <a:r>
              <a:rPr lang="it-IT" i="1" dirty="0" err="1"/>
              <a:t>huic</a:t>
            </a:r>
            <a:r>
              <a:rPr lang="it-IT" i="1" dirty="0"/>
              <a:t> </a:t>
            </a:r>
            <a:r>
              <a:rPr lang="it-IT" i="1" dirty="0" err="1"/>
              <a:t>sententiae</a:t>
            </a:r>
            <a:r>
              <a:rPr lang="it-IT" i="1" dirty="0"/>
              <a:t> </a:t>
            </a:r>
            <a:r>
              <a:rPr lang="it-IT" i="1" dirty="0" err="1"/>
              <a:t>adversari</a:t>
            </a:r>
            <a:r>
              <a:rPr lang="it-IT" i="1" dirty="0"/>
              <a:t>, </a:t>
            </a:r>
            <a:r>
              <a:rPr lang="it-IT" i="1" dirty="0" err="1"/>
              <a:t>quod</a:t>
            </a:r>
            <a:r>
              <a:rPr lang="it-IT" i="1" dirty="0"/>
              <a:t> </a:t>
            </a:r>
            <a:r>
              <a:rPr lang="it-IT" i="1" dirty="0" err="1"/>
              <a:t>Iulianus</a:t>
            </a:r>
            <a:r>
              <a:rPr lang="it-IT" i="1" dirty="0"/>
              <a:t> libro quarto </a:t>
            </a:r>
            <a:r>
              <a:rPr lang="it-IT" i="1" dirty="0" err="1"/>
              <a:t>scribit</a:t>
            </a:r>
            <a:r>
              <a:rPr lang="it-IT" i="1" dirty="0"/>
              <a:t>, si minor </a:t>
            </a:r>
            <a:r>
              <a:rPr lang="it-IT" i="1" dirty="0" err="1"/>
              <a:t>annis</a:t>
            </a:r>
            <a:r>
              <a:rPr lang="it-IT" i="1" dirty="0"/>
              <a:t> </a:t>
            </a:r>
            <a:r>
              <a:rPr lang="it-IT" i="1" dirty="0" err="1"/>
              <a:t>viginti</a:t>
            </a:r>
            <a:r>
              <a:rPr lang="it-IT" i="1" dirty="0"/>
              <a:t> </a:t>
            </a:r>
            <a:r>
              <a:rPr lang="it-IT" i="1" dirty="0" err="1"/>
              <a:t>quinque</a:t>
            </a:r>
            <a:r>
              <a:rPr lang="it-IT" i="1" dirty="0"/>
              <a:t> </a:t>
            </a:r>
            <a:r>
              <a:rPr lang="it-IT" i="1" dirty="0" err="1"/>
              <a:t>consilio</a:t>
            </a:r>
            <a:r>
              <a:rPr lang="it-IT" i="1" dirty="0"/>
              <a:t> servi </a:t>
            </a:r>
            <a:r>
              <a:rPr lang="it-IT" i="1" dirty="0" err="1"/>
              <a:t>circumscriptus</a:t>
            </a:r>
            <a:r>
              <a:rPr lang="it-IT" i="1" dirty="0"/>
              <a:t> </a:t>
            </a:r>
            <a:r>
              <a:rPr lang="it-IT" i="1" dirty="0" err="1"/>
              <a:t>eum</a:t>
            </a:r>
            <a:r>
              <a:rPr lang="it-IT" i="1" dirty="0"/>
              <a:t> </a:t>
            </a:r>
            <a:r>
              <a:rPr lang="it-IT" i="1" dirty="0" err="1"/>
              <a:t>vendidit</a:t>
            </a:r>
            <a:r>
              <a:rPr lang="it-IT" i="1" dirty="0"/>
              <a:t> </a:t>
            </a:r>
            <a:r>
              <a:rPr lang="it-IT" i="1" dirty="0" err="1"/>
              <a:t>cum</a:t>
            </a:r>
            <a:r>
              <a:rPr lang="it-IT" i="1" dirty="0"/>
              <a:t> peculio </a:t>
            </a:r>
            <a:r>
              <a:rPr lang="it-IT" i="1" dirty="0" err="1"/>
              <a:t>emptorque</a:t>
            </a:r>
            <a:r>
              <a:rPr lang="it-IT" i="1" dirty="0"/>
              <a:t> </a:t>
            </a:r>
            <a:r>
              <a:rPr lang="it-IT" i="1" dirty="0" err="1"/>
              <a:t>eum</a:t>
            </a:r>
            <a:r>
              <a:rPr lang="it-IT" i="1" dirty="0"/>
              <a:t> </a:t>
            </a:r>
            <a:r>
              <a:rPr lang="it-IT" i="1" dirty="0" err="1"/>
              <a:t>manumisit</a:t>
            </a:r>
            <a:r>
              <a:rPr lang="it-IT" i="1" dirty="0"/>
              <a:t>, </a:t>
            </a:r>
            <a:r>
              <a:rPr lang="it-IT" b="1" i="1" dirty="0" err="1"/>
              <a:t>dandam</a:t>
            </a:r>
            <a:r>
              <a:rPr lang="it-IT" b="1" i="1" dirty="0"/>
              <a:t> in </a:t>
            </a:r>
            <a:r>
              <a:rPr lang="it-IT" b="1" i="1" dirty="0" err="1"/>
              <a:t>manumissum</a:t>
            </a:r>
            <a:r>
              <a:rPr lang="it-IT" b="1" i="1" dirty="0"/>
              <a:t> de dolo </a:t>
            </a:r>
            <a:r>
              <a:rPr lang="it-IT" b="1" i="1" dirty="0" err="1"/>
              <a:t>actionem</a:t>
            </a:r>
            <a:r>
              <a:rPr lang="it-IT" i="1" dirty="0"/>
              <a:t> (hoc </a:t>
            </a:r>
            <a:r>
              <a:rPr lang="it-IT" i="1" dirty="0" err="1"/>
              <a:t>enim</a:t>
            </a:r>
            <a:r>
              <a:rPr lang="it-IT" i="1" dirty="0"/>
              <a:t> sic </a:t>
            </a:r>
            <a:r>
              <a:rPr lang="it-IT" i="1" dirty="0" err="1"/>
              <a:t>accipimus</a:t>
            </a:r>
            <a:r>
              <a:rPr lang="it-IT" i="1" dirty="0"/>
              <a:t> </a:t>
            </a:r>
            <a:r>
              <a:rPr lang="it-IT" i="1" dirty="0" err="1"/>
              <a:t>carere</a:t>
            </a:r>
            <a:r>
              <a:rPr lang="it-IT" i="1" dirty="0"/>
              <a:t> dolo </a:t>
            </a:r>
            <a:r>
              <a:rPr lang="it-IT" i="1" dirty="0" err="1"/>
              <a:t>emptorem</a:t>
            </a:r>
            <a:r>
              <a:rPr lang="it-IT" i="1" dirty="0"/>
              <a:t>, ut ex </a:t>
            </a:r>
            <a:r>
              <a:rPr lang="it-IT" i="1" dirty="0" err="1"/>
              <a:t>empto</a:t>
            </a:r>
            <a:r>
              <a:rPr lang="it-IT" i="1" dirty="0"/>
              <a:t> teneri non </a:t>
            </a:r>
            <a:r>
              <a:rPr lang="it-IT" i="1" dirty="0" err="1"/>
              <a:t>possit</a:t>
            </a:r>
            <a:r>
              <a:rPr lang="it-IT" i="1" dirty="0"/>
              <a:t>) </a:t>
            </a:r>
            <a:r>
              <a:rPr lang="it-IT" b="1" i="1" dirty="0"/>
              <a:t>aut </a:t>
            </a:r>
            <a:r>
              <a:rPr lang="it-IT" b="1" i="1" dirty="0" err="1"/>
              <a:t>nullam</a:t>
            </a:r>
            <a:r>
              <a:rPr lang="it-IT" b="1" i="1" dirty="0"/>
              <a:t> esse </a:t>
            </a:r>
            <a:r>
              <a:rPr lang="it-IT" b="1" i="1" dirty="0" err="1"/>
              <a:t>venditionem</a:t>
            </a:r>
            <a:r>
              <a:rPr lang="it-IT" i="1" dirty="0"/>
              <a:t>, si in hoc ipso ut </a:t>
            </a:r>
            <a:r>
              <a:rPr lang="it-IT" i="1" dirty="0" err="1"/>
              <a:t>venderet</a:t>
            </a:r>
            <a:r>
              <a:rPr lang="it-IT" i="1" dirty="0"/>
              <a:t> </a:t>
            </a:r>
            <a:r>
              <a:rPr lang="it-IT" i="1" dirty="0" err="1"/>
              <a:t>circumscriptus</a:t>
            </a:r>
            <a:r>
              <a:rPr lang="it-IT" i="1" dirty="0"/>
              <a:t> est. Et </a:t>
            </a:r>
            <a:r>
              <a:rPr lang="it-IT" i="1" dirty="0" err="1"/>
              <a:t>quod</a:t>
            </a:r>
            <a:r>
              <a:rPr lang="it-IT" i="1" dirty="0"/>
              <a:t> minor </a:t>
            </a:r>
            <a:r>
              <a:rPr lang="it-IT" i="1" dirty="0" err="1"/>
              <a:t>proponitur</a:t>
            </a:r>
            <a:r>
              <a:rPr lang="it-IT" i="1" dirty="0"/>
              <a:t>, non </a:t>
            </a:r>
            <a:r>
              <a:rPr lang="it-IT" i="1" dirty="0" err="1"/>
              <a:t>inducit</a:t>
            </a:r>
            <a:r>
              <a:rPr lang="it-IT" i="1" dirty="0"/>
              <a:t> in </a:t>
            </a:r>
            <a:r>
              <a:rPr lang="it-IT" i="1" dirty="0" err="1"/>
              <a:t>integrum</a:t>
            </a:r>
            <a:r>
              <a:rPr lang="it-IT" i="1" dirty="0"/>
              <a:t> </a:t>
            </a:r>
            <a:r>
              <a:rPr lang="it-IT" i="1" dirty="0" err="1"/>
              <a:t>restitutionem</a:t>
            </a:r>
            <a:r>
              <a:rPr lang="it-IT" i="1" dirty="0"/>
              <a:t>: </a:t>
            </a:r>
            <a:r>
              <a:rPr lang="it-IT" i="1" dirty="0" err="1"/>
              <a:t>nam</a:t>
            </a:r>
            <a:r>
              <a:rPr lang="it-IT" i="1" dirty="0"/>
              <a:t> </a:t>
            </a:r>
            <a:r>
              <a:rPr lang="it-IT" b="1" i="1" dirty="0" err="1"/>
              <a:t>adversus</a:t>
            </a:r>
            <a:r>
              <a:rPr lang="it-IT" b="1" i="1" dirty="0"/>
              <a:t> </a:t>
            </a:r>
            <a:r>
              <a:rPr lang="it-IT" b="1" i="1" dirty="0" err="1"/>
              <a:t>manumissum</a:t>
            </a:r>
            <a:r>
              <a:rPr lang="it-IT" b="1" i="1" dirty="0"/>
              <a:t> nulla in </a:t>
            </a:r>
            <a:r>
              <a:rPr lang="it-IT" b="1" i="1" dirty="0" err="1"/>
              <a:t>integrum</a:t>
            </a:r>
            <a:r>
              <a:rPr lang="it-IT" b="1" i="1" dirty="0"/>
              <a:t> </a:t>
            </a:r>
            <a:r>
              <a:rPr lang="it-IT" b="1" i="1" dirty="0" err="1"/>
              <a:t>restitutio</a:t>
            </a:r>
            <a:r>
              <a:rPr lang="it-IT" b="1" i="1" dirty="0"/>
              <a:t> </a:t>
            </a:r>
            <a:r>
              <a:rPr lang="it-IT" b="1" i="1" dirty="0" err="1"/>
              <a:t>potest</a:t>
            </a:r>
            <a:r>
              <a:rPr lang="it-IT" b="1" i="1" dirty="0"/>
              <a:t> </a:t>
            </a:r>
            <a:r>
              <a:rPr lang="it-IT" b="1" i="1" dirty="0" err="1"/>
              <a:t>locum</a:t>
            </a:r>
            <a:r>
              <a:rPr lang="it-IT" b="1" i="1" dirty="0"/>
              <a:t> </a:t>
            </a:r>
            <a:r>
              <a:rPr lang="it-IT" b="1" i="1" dirty="0" err="1" smtClean="0"/>
              <a:t>habere</a:t>
            </a:r>
            <a:r>
              <a:rPr lang="it-IT" b="1" i="1" dirty="0" smtClean="0"/>
              <a:t>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93123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Tre possibili scenari:</a:t>
            </a:r>
          </a:p>
          <a:p>
            <a:pPr marL="0" indent="0" algn="ctr">
              <a:buNone/>
            </a:pPr>
            <a:endParaRPr lang="it-IT" dirty="0" smtClean="0"/>
          </a:p>
          <a:p>
            <a:pPr marL="457200" indent="-457200">
              <a:buAutoNum type="arabicPeriod"/>
            </a:pPr>
            <a:r>
              <a:rPr lang="it-IT" dirty="0" smtClean="0"/>
              <a:t>Azione di dolo contro il dolo del terzo</a:t>
            </a:r>
          </a:p>
          <a:p>
            <a:pPr marL="457200" indent="-457200">
              <a:buAutoNum type="arabicPeriod"/>
            </a:pPr>
            <a:r>
              <a:rPr lang="it-IT" dirty="0" smtClean="0"/>
              <a:t>Azione contrattuale contro il dolo del compratore</a:t>
            </a:r>
          </a:p>
          <a:p>
            <a:pPr marL="457200" indent="-457200">
              <a:buAutoNum type="arabicPeriod"/>
            </a:pPr>
            <a:r>
              <a:rPr lang="it-IT" dirty="0" smtClean="0"/>
              <a:t>“Nullità” del contratto se il dolo ha inciso sulla volontà stessa di concludere il contratto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749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Precedente.thmx</Template>
  <TotalTime>111</TotalTime>
  <Words>511</Words>
  <Application>Microsoft Macintosh PowerPoint</Application>
  <PresentationFormat>Presentazione su schermo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Precedente</vt:lpstr>
      <vt:lpstr>Fondamenti e sviluppi del dolo incidente</vt:lpstr>
      <vt:lpstr>Responsabilità precontrattuale</vt:lpstr>
      <vt:lpstr>Il dolo</vt:lpstr>
      <vt:lpstr>Interessi dei contraenti</vt:lpstr>
      <vt:lpstr>Diritto privato europeo</vt:lpstr>
      <vt:lpstr>Common Frame of REference</vt:lpstr>
      <vt:lpstr>fondamenti</vt:lpstr>
      <vt:lpstr>D. 4.3.7 pr. (Ulp. 11 ad ed.)</vt:lpstr>
      <vt:lpstr>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Fondamenti e sviluppi del dolo incidente</dc:title>
  <dc:creator>Emma Fasoli</dc:creator>
  <cp:lastModifiedBy>Emma Fasoli</cp:lastModifiedBy>
  <cp:revision>8</cp:revision>
  <dcterms:created xsi:type="dcterms:W3CDTF">2011-11-08T19:29:37Z</dcterms:created>
  <dcterms:modified xsi:type="dcterms:W3CDTF">2011-11-08T21:20:42Z</dcterms:modified>
</cp:coreProperties>
</file>