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8" r:id="rId6"/>
    <p:sldId id="265" r:id="rId7"/>
    <p:sldId id="269" r:id="rId8"/>
    <p:sldId id="270" r:id="rId9"/>
    <p:sldId id="271" r:id="rId10"/>
    <p:sldId id="260" r:id="rId11"/>
    <p:sldId id="272" r:id="rId12"/>
    <p:sldId id="266" r:id="rId13"/>
    <p:sldId id="261" r:id="rId14"/>
    <p:sldId id="267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ESPRESSIONE </a:t>
            </a:r>
            <a:r>
              <a:rPr lang="it-IT" sz="2400" dirty="0" err="1" smtClean="0"/>
              <a:t>DI</a:t>
            </a:r>
            <a:r>
              <a:rPr lang="it-IT" sz="2400" dirty="0" smtClean="0"/>
              <a:t> NUMERI IN COMPLEMENTO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Porre in complemento ad uno i seguenti numeri</a:t>
            </a:r>
          </a:p>
          <a:p>
            <a:pPr lvl="1"/>
            <a:r>
              <a:rPr lang="it-IT" dirty="0" smtClean="0"/>
              <a:t>+119; +122; -113; -107</a:t>
            </a:r>
          </a:p>
          <a:p>
            <a:r>
              <a:rPr lang="it-IT" dirty="0" smtClean="0"/>
              <a:t>Porre in complemento a due i seguenti numeri</a:t>
            </a:r>
          </a:p>
          <a:p>
            <a:pPr lvl="1"/>
            <a:r>
              <a:rPr lang="it-IT" dirty="0" smtClean="0"/>
              <a:t>-999; -1324;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ESPRESSIONE </a:t>
            </a:r>
            <a:r>
              <a:rPr lang="it-IT" sz="2400" dirty="0" err="1" smtClean="0"/>
              <a:t>DI</a:t>
            </a:r>
            <a:r>
              <a:rPr lang="it-IT" sz="2400" dirty="0" smtClean="0"/>
              <a:t> NUMERI IN COMPLEMENTO A 1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484784"/>
            <a:ext cx="408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RAPPRESENTAZIONE AD OTTO BIT</a:t>
            </a:r>
            <a:endParaRPr lang="it-IT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2483768" y="2132856"/>
          <a:ext cx="1656183" cy="3568001"/>
        </p:xfrm>
        <a:graphic>
          <a:graphicData uri="http://schemas.openxmlformats.org/drawingml/2006/table">
            <a:tbl>
              <a:tblPr/>
              <a:tblGrid>
                <a:gridCol w="720927"/>
                <a:gridCol w="467628"/>
                <a:gridCol w="467628"/>
              </a:tblGrid>
              <a:tr h="322852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52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9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539552" y="2132856"/>
          <a:ext cx="1656183" cy="3568001"/>
        </p:xfrm>
        <a:graphic>
          <a:graphicData uri="http://schemas.openxmlformats.org/drawingml/2006/table">
            <a:tbl>
              <a:tblPr/>
              <a:tblGrid>
                <a:gridCol w="720927"/>
                <a:gridCol w="467628"/>
                <a:gridCol w="467628"/>
              </a:tblGrid>
              <a:tr h="322852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52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9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4355976" y="2132856"/>
          <a:ext cx="1944215" cy="3672408"/>
        </p:xfrm>
        <a:graphic>
          <a:graphicData uri="http://schemas.openxmlformats.org/drawingml/2006/table">
            <a:tbl>
              <a:tblPr/>
              <a:tblGrid>
                <a:gridCol w="846305"/>
                <a:gridCol w="548955"/>
                <a:gridCol w="548955"/>
              </a:tblGrid>
              <a:tr h="350329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-113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29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97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6589464" y="2132858"/>
          <a:ext cx="2014985" cy="3672406"/>
        </p:xfrm>
        <a:graphic>
          <a:graphicData uri="http://schemas.openxmlformats.org/drawingml/2006/table">
            <a:tbl>
              <a:tblPr/>
              <a:tblGrid>
                <a:gridCol w="877111"/>
                <a:gridCol w="568937"/>
                <a:gridCol w="568937"/>
              </a:tblGrid>
              <a:tr h="350328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-107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2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97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ESPRESSIONE </a:t>
            </a:r>
            <a:r>
              <a:rPr lang="it-IT" sz="2400" dirty="0" err="1" smtClean="0"/>
              <a:t>DI</a:t>
            </a:r>
            <a:r>
              <a:rPr lang="it-IT" sz="2400" dirty="0" smtClean="0"/>
              <a:t> NUMERI IN COMPLEMENTO A 2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484784"/>
            <a:ext cx="40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RAPPRESENTAZIONE A DODICI BIT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619672" y="1988840"/>
          <a:ext cx="2182148" cy="4064004"/>
        </p:xfrm>
        <a:graphic>
          <a:graphicData uri="http://schemas.openxmlformats.org/drawingml/2006/table">
            <a:tbl>
              <a:tblPr/>
              <a:tblGrid>
                <a:gridCol w="740729"/>
                <a:gridCol w="480473"/>
                <a:gridCol w="480473"/>
                <a:gridCol w="480473"/>
              </a:tblGrid>
              <a:tr h="290286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-999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4238220" y="1957293"/>
          <a:ext cx="2350004" cy="4063995"/>
        </p:xfrm>
        <a:graphic>
          <a:graphicData uri="http://schemas.openxmlformats.org/drawingml/2006/table">
            <a:tbl>
              <a:tblPr/>
              <a:tblGrid>
                <a:gridCol w="797708"/>
                <a:gridCol w="517432"/>
                <a:gridCol w="517432"/>
                <a:gridCol w="517432"/>
              </a:tblGrid>
              <a:tr h="312615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-1324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662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SOMME IN COLONNA </a:t>
            </a:r>
            <a:r>
              <a:rPr lang="it-IT" dirty="0" err="1" smtClean="0"/>
              <a:t>DI</a:t>
            </a:r>
            <a:r>
              <a:rPr lang="it-IT" dirty="0" smtClean="0"/>
              <a:t> 2 NUMERI</a:t>
            </a:r>
          </a:p>
          <a:p>
            <a:r>
              <a:rPr lang="it-IT" dirty="0" smtClean="0"/>
              <a:t>SOMME IN COLONNA </a:t>
            </a:r>
            <a:r>
              <a:rPr lang="it-IT" dirty="0" err="1" smtClean="0"/>
              <a:t>DI</a:t>
            </a:r>
            <a:r>
              <a:rPr lang="it-IT" dirty="0" smtClean="0"/>
              <a:t> PIU’ </a:t>
            </a:r>
            <a:r>
              <a:rPr lang="it-IT" dirty="0" err="1" smtClean="0"/>
              <a:t>DI</a:t>
            </a:r>
            <a:r>
              <a:rPr lang="it-IT" dirty="0" smtClean="0"/>
              <a:t> 2 NUMERI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SOMMA </a:t>
            </a:r>
            <a:r>
              <a:rPr lang="it-IT" dirty="0" err="1" smtClean="0"/>
              <a:t>DI</a:t>
            </a:r>
            <a:r>
              <a:rPr lang="it-IT" dirty="0" smtClean="0"/>
              <a:t> DUE NUMERI IN BASE 2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5656" y="1988840"/>
          <a:ext cx="6096000" cy="1418253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72751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75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751"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475656" y="4293096"/>
          <a:ext cx="6096000" cy="1418253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72751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75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751"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SOMMA </a:t>
            </a:r>
            <a:r>
              <a:rPr lang="it-IT" dirty="0" err="1" smtClean="0"/>
              <a:t>DI</a:t>
            </a:r>
            <a:r>
              <a:rPr lang="it-IT" dirty="0" smtClean="0"/>
              <a:t> DUE NUMERI IN BASE 2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899592" y="1844824"/>
          <a:ext cx="7416822" cy="4680277"/>
        </p:xfrm>
        <a:graphic>
          <a:graphicData uri="http://schemas.openxmlformats.org/drawingml/2006/table">
            <a:tbl>
              <a:tblPr/>
              <a:tblGrid>
                <a:gridCol w="607521"/>
                <a:gridCol w="607521"/>
                <a:gridCol w="620178"/>
                <a:gridCol w="620178"/>
                <a:gridCol w="620178"/>
                <a:gridCol w="620178"/>
                <a:gridCol w="620178"/>
                <a:gridCol w="620178"/>
                <a:gridCol w="620178"/>
                <a:gridCol w="620178"/>
                <a:gridCol w="620178"/>
                <a:gridCol w="620178"/>
              </a:tblGrid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 BASE 2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11560" y="1412776"/>
          <a:ext cx="7776858" cy="3744414"/>
        </p:xfrm>
        <a:graphic>
          <a:graphicData uri="http://schemas.openxmlformats.org/drawingml/2006/table">
            <a:tbl>
              <a:tblPr/>
              <a:tblGrid>
                <a:gridCol w="451924"/>
                <a:gridCol w="451924"/>
                <a:gridCol w="451924"/>
                <a:gridCol w="451924"/>
                <a:gridCol w="451924"/>
                <a:gridCol w="451924"/>
                <a:gridCol w="451924"/>
                <a:gridCol w="461339"/>
                <a:gridCol w="461339"/>
                <a:gridCol w="461339"/>
                <a:gridCol w="461339"/>
                <a:gridCol w="461339"/>
                <a:gridCol w="461339"/>
                <a:gridCol w="461339"/>
                <a:gridCol w="461339"/>
                <a:gridCol w="461339"/>
                <a:gridCol w="461339"/>
              </a:tblGrid>
              <a:tr h="558721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523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5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721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49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49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259632" y="1916832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ESERCITAZIONE SUL CALCOLO IN BASE 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 </a:t>
            </a:r>
            <a:r>
              <a:rPr lang="it-IT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it-IT" dirty="0" smtClean="0"/>
              <a:t>ESPRESSIONE </a:t>
            </a:r>
            <a:r>
              <a:rPr lang="it-IT" dirty="0" err="1" smtClean="0"/>
              <a:t>DI</a:t>
            </a:r>
            <a:r>
              <a:rPr lang="it-IT" dirty="0" smtClean="0"/>
              <a:t> NUMERI IN COMPLEMENTO AD UNO ED IN COMPLEMENTO A DUE </a:t>
            </a:r>
            <a:r>
              <a:rPr lang="it-IT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it-IT" dirty="0" smtClean="0"/>
              <a:t>OPERAZIONI IN BASE 2 </a:t>
            </a:r>
            <a:r>
              <a:rPr lang="it-IT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it-IT" dirty="0" smtClean="0"/>
              <a:t>OPERAZIONI CON NUMERI IN VIRGOLA FISSA </a:t>
            </a:r>
            <a:r>
              <a:rPr lang="it-IT" dirty="0" smtClean="0">
                <a:solidFill>
                  <a:srgbClr val="FF0000"/>
                </a:solidFill>
              </a:rPr>
              <a:t>(B)</a:t>
            </a:r>
          </a:p>
          <a:p>
            <a:r>
              <a:rPr lang="it-IT" dirty="0" smtClean="0"/>
              <a:t>OPERAZIONI CON NUMERI IN VIRGOLA MOBILE </a:t>
            </a:r>
            <a:r>
              <a:rPr lang="it-IT" dirty="0" smtClean="0">
                <a:solidFill>
                  <a:srgbClr val="FF0000"/>
                </a:solidFill>
              </a:rPr>
              <a:t>(B)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Convertire in base 2</a:t>
            </a:r>
          </a:p>
          <a:p>
            <a:pPr lvl="1"/>
            <a:r>
              <a:rPr lang="it-IT" dirty="0" smtClean="0"/>
              <a:t>180; 229; 1981;1111;10000</a:t>
            </a:r>
          </a:p>
          <a:p>
            <a:r>
              <a:rPr lang="it-IT" dirty="0" smtClean="0"/>
              <a:t>Convertire in base 10</a:t>
            </a:r>
          </a:p>
          <a:p>
            <a:pPr lvl="1"/>
            <a:r>
              <a:rPr lang="it-IT" dirty="0" smtClean="0"/>
              <a:t>1000101010101111; 11111010111; 1101010101011101001001</a:t>
            </a:r>
          </a:p>
          <a:p>
            <a:r>
              <a:rPr lang="it-IT" dirty="0" smtClean="0"/>
              <a:t>Convertire in base 4</a:t>
            </a:r>
          </a:p>
          <a:p>
            <a:pPr lvl="1"/>
            <a:r>
              <a:rPr lang="it-IT" dirty="0" smtClean="0"/>
              <a:t>4000; 8192; 16383; 1025</a:t>
            </a:r>
          </a:p>
          <a:p>
            <a:r>
              <a:rPr lang="it-IT" dirty="0" smtClean="0"/>
              <a:t>Convertire in base 8</a:t>
            </a:r>
          </a:p>
          <a:p>
            <a:pPr lvl="1"/>
            <a:r>
              <a:rPr lang="it-IT" dirty="0" smtClean="0"/>
              <a:t>4000; 8192; 16385; 1023</a:t>
            </a:r>
          </a:p>
          <a:p>
            <a:r>
              <a:rPr lang="it-IT" dirty="0" smtClean="0"/>
              <a:t>Convertire in base 16</a:t>
            </a:r>
          </a:p>
          <a:p>
            <a:pPr lvl="1"/>
            <a:r>
              <a:rPr lang="it-IT" dirty="0" smtClean="0"/>
              <a:t>16000; 131072; 262143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55576" y="1484784"/>
          <a:ext cx="1219200" cy="32702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235032" y="1484784"/>
          <a:ext cx="1219200" cy="32702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707904" y="1484784"/>
          <a:ext cx="1184840" cy="4063996"/>
        </p:xfrm>
        <a:graphic>
          <a:graphicData uri="http://schemas.openxmlformats.org/drawingml/2006/table">
            <a:tbl>
              <a:tblPr/>
              <a:tblGrid>
                <a:gridCol w="616117"/>
                <a:gridCol w="568723"/>
              </a:tblGrid>
              <a:tr h="3436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990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495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123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5148064" y="1484784"/>
          <a:ext cx="1184840" cy="4063996"/>
        </p:xfrm>
        <a:graphic>
          <a:graphicData uri="http://schemas.openxmlformats.org/drawingml/2006/table">
            <a:tbl>
              <a:tblPr/>
              <a:tblGrid>
                <a:gridCol w="616117"/>
                <a:gridCol w="568723"/>
              </a:tblGrid>
              <a:tr h="3436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555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277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6660232" y="1513100"/>
          <a:ext cx="1040609" cy="4220156"/>
        </p:xfrm>
        <a:graphic>
          <a:graphicData uri="http://schemas.openxmlformats.org/drawingml/2006/table">
            <a:tbl>
              <a:tblPr/>
              <a:tblGrid>
                <a:gridCol w="590616"/>
                <a:gridCol w="449993"/>
              </a:tblGrid>
              <a:tr h="27187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7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1250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625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312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11560" y="1340768"/>
          <a:ext cx="1728193" cy="4968556"/>
        </p:xfrm>
        <a:graphic>
          <a:graphicData uri="http://schemas.openxmlformats.org/drawingml/2006/table">
            <a:tbl>
              <a:tblPr/>
              <a:tblGrid>
                <a:gridCol w="521719"/>
                <a:gridCol w="521719"/>
                <a:gridCol w="684755"/>
              </a:tblGrid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32768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52" marR="4052" marT="40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52" marR="4052" marT="40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35502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915816" y="1340769"/>
          <a:ext cx="1825356" cy="3888434"/>
        </p:xfrm>
        <a:graphic>
          <a:graphicData uri="http://schemas.openxmlformats.org/drawingml/2006/table">
            <a:tbl>
              <a:tblPr/>
              <a:tblGrid>
                <a:gridCol w="551051"/>
                <a:gridCol w="551051"/>
                <a:gridCol w="723254"/>
              </a:tblGrid>
              <a:tr h="3426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1024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5292080" y="1340768"/>
          <a:ext cx="1944216" cy="5256585"/>
        </p:xfrm>
        <a:graphic>
          <a:graphicData uri="http://schemas.openxmlformats.org/drawingml/2006/table">
            <a:tbl>
              <a:tblPr/>
              <a:tblGrid>
                <a:gridCol w="515593"/>
                <a:gridCol w="515593"/>
                <a:gridCol w="913030"/>
              </a:tblGrid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2097152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1048576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262144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65536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2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2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16384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4096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22" marR="2922" marT="292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22" marR="2922" marT="292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22272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827584" y="1340768"/>
          <a:ext cx="1409700" cy="26543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555776" y="1340768"/>
          <a:ext cx="1409700" cy="301625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4283968" y="1340768"/>
          <a:ext cx="1409700" cy="301625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16383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5970612" y="1350764"/>
          <a:ext cx="1409700" cy="26543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683568" y="1484784"/>
          <a:ext cx="1409700" cy="19304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411760" y="1484784"/>
          <a:ext cx="1409700" cy="229235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4139952" y="1496690"/>
          <a:ext cx="1409700" cy="229235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5796136" y="1484784"/>
          <a:ext cx="1409700" cy="19304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755576" y="1268760"/>
          <a:ext cx="2019300" cy="19304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203848" y="1268760"/>
          <a:ext cx="2159000" cy="2292350"/>
        </p:xfrm>
        <a:graphic>
          <a:graphicData uri="http://schemas.openxmlformats.org/drawingml/2006/table">
            <a:tbl>
              <a:tblPr/>
              <a:tblGrid>
                <a:gridCol w="939800"/>
                <a:gridCol w="6096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131072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5797376" y="1268760"/>
          <a:ext cx="2159000" cy="2292350"/>
        </p:xfrm>
        <a:graphic>
          <a:graphicData uri="http://schemas.openxmlformats.org/drawingml/2006/table">
            <a:tbl>
              <a:tblPr/>
              <a:tblGrid>
                <a:gridCol w="939800"/>
                <a:gridCol w="6096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262143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1185</Words>
  <Application>Microsoft Office PowerPoint</Application>
  <PresentationFormat>Presentazione su schermo (4:3)</PresentationFormat>
  <Paragraphs>934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Presentazione del lavoro del team</vt:lpstr>
      <vt:lpstr>INFORMATICA </vt:lpstr>
      <vt:lpstr>INDICE</vt:lpstr>
      <vt:lpstr>ESERCITAZIONE SUL CALCOLO IN BASE 2</vt:lpstr>
      <vt:lpstr>CONVERSIONI DI BASE</vt:lpstr>
      <vt:lpstr>CONVERSIONI DI BASE</vt:lpstr>
      <vt:lpstr>CONVERSIONI DI BASE</vt:lpstr>
      <vt:lpstr>CONVERSIONI DI BASE</vt:lpstr>
      <vt:lpstr>CONVERSIONI DI BASE</vt:lpstr>
      <vt:lpstr>CONVERSIONI DI BASE</vt:lpstr>
      <vt:lpstr>ESPRESSIONE DI NUMERI IN COMPLEMENTO</vt:lpstr>
      <vt:lpstr>ESPRESSIONE DI NUMERI IN COMPLEMENTO A 1</vt:lpstr>
      <vt:lpstr>ESPRESSIONE DI NUMERI IN COMPLEMENTO A 2</vt:lpstr>
      <vt:lpstr>OPERAZIONI IN BASE 2</vt:lpstr>
      <vt:lpstr>OPERAZIONI IN BASE 2</vt:lpstr>
      <vt:lpstr>OPERAZIONI IN BASE 2</vt:lpstr>
      <vt:lpstr>OPERAZIONI IN BASE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2011-08-10T20:51:52Z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