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80" r:id="rId7"/>
    <p:sldId id="262" r:id="rId8"/>
    <p:sldId id="266" r:id="rId9"/>
    <p:sldId id="267" r:id="rId10"/>
    <p:sldId id="268" r:id="rId11"/>
    <p:sldId id="269" r:id="rId12"/>
    <p:sldId id="270" r:id="rId13"/>
    <p:sldId id="263" r:id="rId14"/>
    <p:sldId id="271" r:id="rId15"/>
    <p:sldId id="264"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5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0D4AE4-A640-4FD3-A88E-FD570E73D60C}" type="datetimeFigureOut">
              <a:rPr lang="it-IT" smtClean="0"/>
              <a:t>30/11/2012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756A8C-453E-4EA1-AACC-1D86AE2D05E9}" type="slidenum">
              <a:rPr lang="it-IT" smtClean="0"/>
              <a:t>‹N›</a:t>
            </a:fld>
            <a:endParaRPr lang="it-IT"/>
          </a:p>
        </p:txBody>
      </p:sp>
    </p:spTree>
    <p:extLst>
      <p:ext uri="{BB962C8B-B14F-4D97-AF65-F5344CB8AC3E}">
        <p14:creationId xmlns:p14="http://schemas.microsoft.com/office/powerpoint/2010/main" val="806681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Organo estraneo alle scelte di indirizzo</a:t>
            </a:r>
            <a:r>
              <a:rPr lang="it-IT" baseline="0" dirty="0" smtClean="0"/>
              <a:t> politico.</a:t>
            </a:r>
          </a:p>
          <a:p>
            <a:r>
              <a:rPr lang="it-IT" baseline="0" dirty="0" smtClean="0"/>
              <a:t>Indirizzo politico = area riservata alla politico e ai partiti</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a:t>
            </a:fld>
            <a:endParaRPr lang="it-IT"/>
          </a:p>
        </p:txBody>
      </p:sp>
    </p:spTree>
    <p:extLst>
      <p:ext uri="{BB962C8B-B14F-4D97-AF65-F5344CB8AC3E}">
        <p14:creationId xmlns:p14="http://schemas.microsoft.com/office/powerpoint/2010/main" val="1095537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Forma di governo parlamentare inglese = controfirma degli atti del capo dello Stato = conseguenza di due</a:t>
            </a:r>
            <a:r>
              <a:rPr lang="it-IT" baseline="0" dirty="0" smtClean="0"/>
              <a:t> principi = il re non può sbagliare; il re non può agire da solo = responsabilità di un altro soggetto. Bisognava individuare un soggetto giuridicamente responsabile per gli atti compiuti dal re monarca. Bisogna escludere la responsabilità del monarca. Con l’evolversi dei tempi la controfirma è diventata lo strumento del quale può </a:t>
            </a:r>
            <a:r>
              <a:rPr lang="it-IT" baseline="0" dirty="0" err="1" smtClean="0"/>
              <a:t>servisri</a:t>
            </a:r>
            <a:r>
              <a:rPr lang="it-IT" baseline="0" dirty="0" smtClean="0"/>
              <a:t> il parlamento per fare valere la responsabilità del Governo nei suoi confronti. Controfirma = strumento della forma di governo parlamentare.</a:t>
            </a:r>
          </a:p>
          <a:p>
            <a:r>
              <a:rPr lang="it-IT" baseline="0" dirty="0" smtClean="0"/>
              <a:t>Controfirma = irresponsabilità del monarca = responsabilità del governo nei confronti del parlamento.</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13</a:t>
            </a:fld>
            <a:endParaRPr lang="it-IT"/>
          </a:p>
        </p:txBody>
      </p:sp>
    </p:spTree>
    <p:extLst>
      <p:ext uri="{BB962C8B-B14F-4D97-AF65-F5344CB8AC3E}">
        <p14:creationId xmlns:p14="http://schemas.microsoft.com/office/powerpoint/2010/main" val="23277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Scalfaro = massimo 5 i senatori a vita;</a:t>
            </a:r>
          </a:p>
          <a:p>
            <a:r>
              <a:rPr lang="it-IT" dirty="0" smtClean="0"/>
              <a:t>Pertini e Cossiga = ogni</a:t>
            </a:r>
            <a:r>
              <a:rPr lang="it-IT" baseline="0" dirty="0" smtClean="0"/>
              <a:t> Presidente può nominare  fino a 5 senatori a vita.</a:t>
            </a:r>
          </a:p>
          <a:p>
            <a:endParaRPr lang="it-IT" baseline="0" dirty="0" smtClean="0"/>
          </a:p>
          <a:p>
            <a:r>
              <a:rPr lang="it-IT" baseline="0" dirty="0" smtClean="0"/>
              <a:t>Non c’è un intervento del governo sul contenuto dell’atto = controfirma di attestazione. La controfirma attesta la regolarità del procedimento seguito.</a:t>
            </a:r>
          </a:p>
          <a:p>
            <a:endParaRPr lang="it-IT" baseline="0" dirty="0" smtClean="0"/>
          </a:p>
          <a:p>
            <a:r>
              <a:rPr lang="it-IT" baseline="0" dirty="0" smtClean="0"/>
              <a:t>Rinvio alle Camere = e se le camere sono state sciolte = il messaggio di rinvio riavvia il procedimento legislativo e consente al parlamento di tenere conto dei rilievi mossi dal capo dello stato e di riapprovare la legge nel medesimo testo rendendo la promulgazione obbligatoria.</a:t>
            </a:r>
          </a:p>
          <a:p>
            <a:r>
              <a:rPr lang="it-IT" baseline="0" dirty="0" smtClean="0"/>
              <a:t>Se le camere sciolte non potessero riconvocarsi per il messaggio di rinvio del presidente equivale a dire che il rinvio da veto sospensivo diventa veto assoluto.</a:t>
            </a:r>
          </a:p>
          <a:p>
            <a:r>
              <a:rPr lang="it-IT" baseline="0" dirty="0" smtClean="0"/>
              <a:t>Rinvio di Ciampi della legge Castelli e della legge Gasparri.</a:t>
            </a:r>
          </a:p>
          <a:p>
            <a:r>
              <a:rPr lang="it-IT" baseline="0" dirty="0" smtClean="0"/>
              <a:t>Napolitano rifiuta di emanare il decreto legge sul caso </a:t>
            </a:r>
            <a:r>
              <a:rPr lang="it-IT" baseline="0" dirty="0" err="1" smtClean="0"/>
              <a:t>englaro</a:t>
            </a:r>
            <a:r>
              <a:rPr lang="it-IT" baseline="0" dirty="0" smtClean="0"/>
              <a:t>.</a:t>
            </a:r>
          </a:p>
          <a:p>
            <a:endParaRPr lang="it-IT" baseline="0" dirty="0" smtClean="0"/>
          </a:p>
          <a:p>
            <a:r>
              <a:rPr lang="it-IT" baseline="0" dirty="0" smtClean="0"/>
              <a:t>Messaggi alle camere = per stimolare e orientare l’attività parlamentare su problemi cruciali. Ciampi = sul messaggio sul pluralismo radiotelevisivo del 2002. </a:t>
            </a:r>
          </a:p>
          <a:p>
            <a:r>
              <a:rPr lang="it-IT" baseline="0" dirty="0" smtClean="0"/>
              <a:t>Messaggi a contenuto libero = Cossiga messaggio recava la controfirma del Vice Presidente del Consiglio perché le forze politiche avevano perplessità e fratture sulla politica riformatrice del Presidente Cossiga (26 giugno 1991). Mancata controfirma del Presidente del Consiglio Andreotti; controfirma del Vice Presidente del Consiglio Martelli = si assicura la validità dell’atto ma senza comportare l’adesione del governo alla politica riformatrice di Cossiga.</a:t>
            </a:r>
          </a:p>
          <a:p>
            <a:r>
              <a:rPr lang="it-IT" baseline="0" dirty="0" smtClean="0"/>
              <a:t>Solo in due casi i messaggi del Presidente della Repubblica alle Camere hanno prodotto una discussione parlamentare:</a:t>
            </a:r>
          </a:p>
          <a:p>
            <a:r>
              <a:rPr lang="it-IT" baseline="0" dirty="0" smtClean="0"/>
              <a:t>Leone 1975 = rinnovo delle istituzioni pubbliche;</a:t>
            </a:r>
          </a:p>
          <a:p>
            <a:r>
              <a:rPr lang="it-IT" baseline="0" dirty="0" smtClean="0"/>
              <a:t>Cossiga 1991 = riforme istituzionali.</a:t>
            </a:r>
          </a:p>
          <a:p>
            <a:endParaRPr lang="it-IT" baseline="0" dirty="0" smtClean="0"/>
          </a:p>
          <a:p>
            <a:r>
              <a:rPr lang="it-IT" baseline="0" dirty="0" smtClean="0"/>
              <a:t>Poi ci sono anche le esternazioni atipiche non controfirmate = manifestazioni di opinioni o dichiarazioni del presidente della repubblica che non assumono le forme previste dalla costituzione per i messaggi = messaggi alla nazione, discorsi pubblici, lettere ufficiali, interviste, comunicati stampa, conferenze stampa situazioni nelle quali si instaura un rapporto diretto tra presidente della repubblica e corpo elettorale e opinione pubblica al di là del circuito istituzionale con Parlamento-Governo-partiti politici.</a:t>
            </a:r>
          </a:p>
          <a:p>
            <a:r>
              <a:rPr lang="it-IT" baseline="0" dirty="0" smtClean="0"/>
              <a:t>Queste iniziative si attivano soprattutto nei periodi di crisi del sistema dei partiti e di deficit di legittimazione del circuito rappresentativo mentre si dovrebbe restringere nei periodi di maggiore stabilità politica. </a:t>
            </a:r>
          </a:p>
          <a:p>
            <a:endParaRPr lang="it-IT" baseline="0" dirty="0" smtClean="0"/>
          </a:p>
          <a:p>
            <a:r>
              <a:rPr lang="it-IT" baseline="0" dirty="0" smtClean="0"/>
              <a:t>Grazia = potere del presidente = controfirma del ministro di attestazione se non violazione delle prerogative del Presidente della Repubblica.</a:t>
            </a:r>
          </a:p>
          <a:p>
            <a:r>
              <a:rPr lang="it-IT" baseline="0" dirty="0" smtClean="0"/>
              <a:t>Grazia = risponde a finalità umanitarie che impongono apprezzamenti di carattere equitativo = art. 27 comma 3 </a:t>
            </a:r>
            <a:r>
              <a:rPr lang="it-IT" baseline="0" dirty="0" err="1" smtClean="0"/>
              <a:t>cost</a:t>
            </a:r>
            <a:r>
              <a:rPr lang="it-IT" baseline="0" dirty="0" smtClean="0"/>
              <a:t>. = senso di umanità cui devono ispirarsi tutte le pene. Presidente della repubblica = organo super </a:t>
            </a:r>
            <a:r>
              <a:rPr lang="it-IT" baseline="0" dirty="0" err="1" smtClean="0"/>
              <a:t>partes</a:t>
            </a:r>
            <a:r>
              <a:rPr lang="it-IT" baseline="0" dirty="0" smtClean="0"/>
              <a:t> rappresentante dell’unità nazionale </a:t>
            </a:r>
          </a:p>
        </p:txBody>
      </p:sp>
      <p:sp>
        <p:nvSpPr>
          <p:cNvPr id="4" name="Segnaposto numero diapositiva 3"/>
          <p:cNvSpPr>
            <a:spLocks noGrp="1"/>
          </p:cNvSpPr>
          <p:nvPr>
            <p:ph type="sldNum" sz="quarter" idx="10"/>
          </p:nvPr>
        </p:nvSpPr>
        <p:spPr/>
        <p:txBody>
          <a:bodyPr/>
          <a:lstStyle/>
          <a:p>
            <a:fld id="{74756A8C-453E-4EA1-AACC-1D86AE2D05E9}" type="slidenum">
              <a:rPr lang="it-IT" smtClean="0"/>
              <a:t>16</a:t>
            </a:fld>
            <a:endParaRPr lang="it-IT"/>
          </a:p>
        </p:txBody>
      </p:sp>
    </p:spTree>
    <p:extLst>
      <p:ext uri="{BB962C8B-B14F-4D97-AF65-F5344CB8AC3E}">
        <p14:creationId xmlns:p14="http://schemas.microsoft.com/office/powerpoint/2010/main" val="3108649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Qui il contenuto dell’atto invece è determinato dal governo. Comunque il Presidente deve e può controllare la legittimità e il merito costituzionale dell’atto come del resto avviene in sede di promulgazione della legge formale.</a:t>
            </a:r>
            <a:r>
              <a:rPr lang="it-IT" baseline="0" dirty="0" smtClean="0"/>
              <a:t> </a:t>
            </a:r>
          </a:p>
          <a:p>
            <a:r>
              <a:rPr lang="it-IT" baseline="0" dirty="0" smtClean="0"/>
              <a:t>Pensiamo al caso </a:t>
            </a:r>
            <a:r>
              <a:rPr lang="it-IT" baseline="0" dirty="0" err="1" smtClean="0"/>
              <a:t>englaro</a:t>
            </a:r>
            <a:r>
              <a:rPr lang="it-IT" baseline="0" dirty="0" smtClean="0"/>
              <a:t> in cui Napolitano paralizzò rifiutò di emanare il decreto legge che vietava di sospendere l’alimentazione e l’idratazione dei malati in stato vegetativo permanente.</a:t>
            </a:r>
          </a:p>
          <a:p>
            <a:endParaRPr lang="it-IT" baseline="0" dirty="0" smtClean="0"/>
          </a:p>
          <a:p>
            <a:r>
              <a:rPr lang="it-IT" baseline="0" dirty="0" smtClean="0"/>
              <a:t>Promulgazione della legge = accerta che la legge sia stata approvata nel medesimo testo da entrambi i rami del parlamento;</a:t>
            </a:r>
          </a:p>
          <a:p>
            <a:r>
              <a:rPr lang="it-IT" baseline="0" dirty="0" smtClean="0"/>
              <a:t>Manifesta la volontà di promulgare la legge;</a:t>
            </a:r>
          </a:p>
          <a:p>
            <a:r>
              <a:rPr lang="it-IT" baseline="0" dirty="0" smtClean="0"/>
              <a:t>Ne ordina la pubblicazione nella raccolta ufficiale degli atti normativi della Repubblica italiana;</a:t>
            </a:r>
          </a:p>
          <a:p>
            <a:r>
              <a:rPr lang="it-IT" baseline="0" dirty="0" smtClean="0"/>
              <a:t>Obbliga chiunque ad osservarla e a farla osservare come legge dello Stato.</a:t>
            </a:r>
          </a:p>
          <a:p>
            <a:endParaRPr lang="it-IT" baseline="0" dirty="0" smtClean="0"/>
          </a:p>
          <a:p>
            <a:r>
              <a:rPr lang="it-IT" baseline="0" dirty="0" smtClean="0"/>
              <a:t>Ratifica dei trattati internazionali = i trattati sono predisposti dal governi, dai governi ed eventualmente autorizzati dal parlamento.</a:t>
            </a:r>
          </a:p>
          <a:p>
            <a:r>
              <a:rPr lang="it-IT" baseline="0" dirty="0" smtClean="0"/>
              <a:t>Le decisioni sulla conduzione della politica estera  spettano al Governo.</a:t>
            </a:r>
          </a:p>
          <a:p>
            <a:r>
              <a:rPr lang="it-IT" baseline="0" dirty="0" smtClean="0"/>
              <a:t>Sono atti formalmente presidenziali e sostanzialmente governativi anche l’accreditamento dei rappresentanti diplomatici esteri e la dichiarazione dello stato di guerra previa deliberazione delle Camere (art. 78 </a:t>
            </a:r>
            <a:r>
              <a:rPr lang="it-IT" baseline="0" dirty="0" err="1" smtClean="0"/>
              <a:t>Cost</a:t>
            </a:r>
            <a:r>
              <a:rPr lang="it-IT" baseline="0" dirty="0" smtClean="0"/>
              <a:t>.)</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17</a:t>
            </a:fld>
            <a:endParaRPr lang="it-IT"/>
          </a:p>
        </p:txBody>
      </p:sp>
    </p:spTree>
    <p:extLst>
      <p:ext uri="{BB962C8B-B14F-4D97-AF65-F5344CB8AC3E}">
        <p14:creationId xmlns:p14="http://schemas.microsoft.com/office/powerpoint/2010/main" val="1987876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Dal</a:t>
            </a:r>
            <a:r>
              <a:rPr lang="it-IT" baseline="0" dirty="0" smtClean="0"/>
              <a:t> 1993 in poi = nomina di Berlusconi 1994, Prodi 1996, Berlusconi 2001, Prodi 2006, Berlusconi 2008, </a:t>
            </a:r>
          </a:p>
          <a:p>
            <a:r>
              <a:rPr lang="it-IT" baseline="0" dirty="0" smtClean="0"/>
              <a:t>Governo Monti si torna al protagonismo del Capo dello Stato.</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19</a:t>
            </a:fld>
            <a:endParaRPr lang="it-IT"/>
          </a:p>
        </p:txBody>
      </p:sp>
    </p:spTree>
    <p:extLst>
      <p:ext uri="{BB962C8B-B14F-4D97-AF65-F5344CB8AC3E}">
        <p14:creationId xmlns:p14="http://schemas.microsoft.com/office/powerpoint/2010/main" val="1782184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Semestr</a:t>
            </a:r>
            <a:r>
              <a:rPr lang="it-IT" baseline="0" dirty="0" smtClean="0"/>
              <a:t>e bianco = evitare che il Presidente sciolga le Camere nella speranza che il nuovo Parlamento sia favorevole alla sua rielezione. Parere delle Camere obbligatorio ma non vincolante.</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21</a:t>
            </a:fld>
            <a:endParaRPr lang="it-IT"/>
          </a:p>
        </p:txBody>
      </p:sp>
    </p:spTree>
    <p:extLst>
      <p:ext uri="{BB962C8B-B14F-4D97-AF65-F5344CB8AC3E}">
        <p14:creationId xmlns:p14="http://schemas.microsoft.com/office/powerpoint/2010/main" val="2251782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Scioglimento funzionale = quando il Parlamento non è in grado di</a:t>
            </a:r>
            <a:r>
              <a:rPr lang="it-IT" baseline="0" dirty="0" smtClean="0"/>
              <a:t> funzionare ovvero non è in grado esprimere una maggioranza politica. Questo impedisce la formazione di </a:t>
            </a:r>
            <a:r>
              <a:rPr lang="it-IT" baseline="0" dirty="0" err="1" smtClean="0"/>
              <a:t>elggi</a:t>
            </a:r>
            <a:r>
              <a:rPr lang="it-IT" baseline="0" dirty="0" smtClean="0"/>
              <a:t>, la conversione di decreti legge, impossibilità di un accordo Parlamento-Governo che possa imprimere all’attività politica un indirizzo politico per gestire un Paese.</a:t>
            </a:r>
          </a:p>
          <a:p>
            <a:endParaRPr lang="it-IT" baseline="0" dirty="0" smtClean="0"/>
          </a:p>
          <a:p>
            <a:r>
              <a:rPr lang="it-IT" baseline="0" dirty="0" smtClean="0"/>
              <a:t>Autoscioglimento = la decisione sullo </a:t>
            </a:r>
            <a:r>
              <a:rPr lang="it-IT" baseline="0" dirty="0" err="1" smtClean="0"/>
              <a:t>scigolimento</a:t>
            </a:r>
            <a:r>
              <a:rPr lang="it-IT" baseline="0" dirty="0" smtClean="0"/>
              <a:t> nella sostanza spetta alle forze politiche.</a:t>
            </a:r>
          </a:p>
          <a:p>
            <a:r>
              <a:rPr lang="it-IT" baseline="0" dirty="0" smtClean="0"/>
              <a:t> Lo scioglimento non viene motivato dal Capo dello Stato ma in molti casi le ragioni dell’interruzione anticipata della legislatura è stata spiegata in appositi comunicati emessi dalla Presidenza della </a:t>
            </a:r>
            <a:r>
              <a:rPr lang="it-IT" baseline="0" dirty="0" err="1" smtClean="0"/>
              <a:t>Repubblcia</a:t>
            </a:r>
            <a:r>
              <a:rPr lang="it-IT" baseline="0" dirty="0" smtClean="0"/>
              <a:t> o dalla Presidenza del Consiglio oppure con note o dichiarazioni rilasciate ai mezzi di comunicazione di massa dallo stesso Presidente della Repubblica.</a:t>
            </a:r>
          </a:p>
          <a:p>
            <a:r>
              <a:rPr lang="it-IT" baseline="0" dirty="0" smtClean="0"/>
              <a:t>Autoscioglimenti = gravissime difficoltà politiche che hanno impedito ai partiti polit9ici di trovare un accordo con il quale fosse possibile formare una maggioranza parlamentare e poi un nuovo governo.</a:t>
            </a:r>
          </a:p>
          <a:p>
            <a:r>
              <a:rPr lang="it-IT" baseline="0" dirty="0" smtClean="0"/>
              <a:t>Scioglimento del 1992 = incapacità delle forze politiche di </a:t>
            </a:r>
            <a:r>
              <a:rPr lang="it-IT" baseline="0" dirty="0" err="1" smtClean="0"/>
              <a:t>elgiferare</a:t>
            </a:r>
            <a:r>
              <a:rPr lang="it-IT" baseline="0" dirty="0" smtClean="0"/>
              <a:t> in modo ordinato e di deliberare le riforme istituzionali al fine di impedire la delegittimazione del Parlamento in carica. </a:t>
            </a:r>
          </a:p>
          <a:p>
            <a:endParaRPr lang="it-IT" baseline="0" dirty="0" smtClean="0"/>
          </a:p>
          <a:p>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22</a:t>
            </a:fld>
            <a:endParaRPr lang="it-IT"/>
          </a:p>
        </p:txBody>
      </p:sp>
    </p:spTree>
    <p:extLst>
      <p:ext uri="{BB962C8B-B14F-4D97-AF65-F5344CB8AC3E}">
        <p14:creationId xmlns:p14="http://schemas.microsoft.com/office/powerpoint/2010/main" val="834669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1994 = contesto</a:t>
            </a:r>
            <a:r>
              <a:rPr lang="it-IT" baseline="0" dirty="0" smtClean="0"/>
              <a:t> di gravissima crisi di legittimazione dei partiti politici e diffusione nella società di un desiderio di profondissimo cambiamento. Non c’era stata una vera crisi di governo ed il governo del tempo (Ciampi) godeva di un forte sostegno parlamentare. Ma il Capo dello Stato decise di sciogliere le Camere motivando lo scioglimento dall’esito del referendum elettorale per il maggioritario. Esigenza popolare di un nuovo sistema elettorale e di un parlamento nuovo. Un’altra motivazione fu da ricercare nel fatto che le consultazioni amministrative del 1993 andavano in una direzione contraria rispetto alla consistenza numerica delle forze che invece erano rappresentate alle Camere. Qui emerge un ruolo fortissimo del capo dello stato = la decisione sullo </a:t>
            </a:r>
            <a:r>
              <a:rPr lang="it-IT" baseline="0" dirty="0" err="1" smtClean="0"/>
              <a:t>scigolimento</a:t>
            </a:r>
            <a:r>
              <a:rPr lang="it-IT" baseline="0" dirty="0" smtClean="0"/>
              <a:t> viene effettuato dal Capo dello Stato in accordo con il Presidente del Consiglio della cui controfirma ha bisogno ma la centralità del capo dello Stato è forte in queste circostanze. Comunque, </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23</a:t>
            </a:fld>
            <a:endParaRPr lang="it-IT"/>
          </a:p>
        </p:txBody>
      </p:sp>
    </p:spTree>
    <p:extLst>
      <p:ext uri="{BB962C8B-B14F-4D97-AF65-F5344CB8AC3E}">
        <p14:creationId xmlns:p14="http://schemas.microsoft.com/office/powerpoint/2010/main" val="2866918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Ruolo distinto ed autonomo da quello del Governo. La Costituzione non dice però quale deve essere il complessivo</a:t>
            </a:r>
            <a:r>
              <a:rPr lang="it-IT" baseline="0" dirty="0" smtClean="0"/>
              <a:t> ruolo del Presidente della Repubblica.</a:t>
            </a:r>
          </a:p>
          <a:p>
            <a:r>
              <a:rPr lang="it-IT" baseline="0" dirty="0" smtClean="0"/>
              <a:t>Limiti ai poteri del presidente = controfirma ai sensi dell’art. 89 </a:t>
            </a:r>
            <a:r>
              <a:rPr lang="it-IT" baseline="0" dirty="0" err="1" smtClean="0"/>
              <a:t>cost</a:t>
            </a:r>
            <a:r>
              <a:rPr lang="it-IT" baseline="0" dirty="0" smtClean="0"/>
              <a:t>.; governo che deve presentarsi per la fiducia davanti alle camere dopo la nomina del presidente della repubblica.</a:t>
            </a:r>
          </a:p>
          <a:p>
            <a:r>
              <a:rPr lang="it-IT" baseline="0" dirty="0" smtClean="0"/>
              <a:t>I poteri del presidente dipendono dal punto di vista dell’ampiezza dalla stabilità dalla instabilità del sistema politico = poteri a fisarmonica = si espandono in certe fasi politiche e si contraggono in altre fasi politiche.  Differente grado di interventismo del Presidente della Repubblica = presidenti notai e presidenti interventisti.</a:t>
            </a:r>
          </a:p>
          <a:p>
            <a:r>
              <a:rPr lang="it-IT" baseline="0" dirty="0" smtClean="0"/>
              <a:t>Governi deboli e parlamenti delegittimati vedono nel presidente della repubblica un puntello istituzionale cui aggrapparsi. </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2</a:t>
            </a:fld>
            <a:endParaRPr lang="it-IT"/>
          </a:p>
        </p:txBody>
      </p:sp>
    </p:spTree>
    <p:extLst>
      <p:ext uri="{BB962C8B-B14F-4D97-AF65-F5344CB8AC3E}">
        <p14:creationId xmlns:p14="http://schemas.microsoft.com/office/powerpoint/2010/main" val="1969024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Ampia rappresentatività. Repubblica = Stato ordinamento comprensivo di tutte</a:t>
            </a:r>
            <a:r>
              <a:rPr lang="it-IT" baseline="0" dirty="0" smtClean="0"/>
              <a:t> le collettività istituzionali decentrate.</a:t>
            </a:r>
          </a:p>
          <a:p>
            <a:r>
              <a:rPr lang="it-IT" baseline="0" dirty="0" smtClean="0"/>
              <a:t>Incompatibilità dell’ufficio del presidente della repubblica con qualsiasi altra carica.</a:t>
            </a:r>
          </a:p>
          <a:p>
            <a:r>
              <a:rPr lang="it-IT" baseline="0" dirty="0" smtClean="0"/>
              <a:t>Art. 85 comma 2 </a:t>
            </a:r>
            <a:r>
              <a:rPr lang="it-IT" baseline="0" dirty="0" err="1" smtClean="0"/>
              <a:t>Cost</a:t>
            </a:r>
            <a:r>
              <a:rPr lang="it-IT" baseline="0" dirty="0" smtClean="0"/>
              <a:t>. = Presidente della Camera 30 giorni prima della scadenza del mandato presidenziale convoca il parlamento in seduta comune e i delegati regionali per l’elezione del nuovo presidente. Medesima cosa avviene e medesima iniziativa è assunta dal presidente della camera entro 15 giorni in caso di impedimento permanente morte o dimissioni del </a:t>
            </a:r>
            <a:r>
              <a:rPr lang="it-IT" baseline="0" dirty="0" err="1" smtClean="0"/>
              <a:t>rpesidente</a:t>
            </a:r>
            <a:r>
              <a:rPr lang="it-IT" baseline="0" dirty="0" smtClean="0"/>
              <a:t> della repubblica (art. 86, comma 2 </a:t>
            </a:r>
            <a:r>
              <a:rPr lang="it-IT" baseline="0" dirty="0" err="1" smtClean="0"/>
              <a:t>Cost</a:t>
            </a:r>
            <a:r>
              <a:rPr lang="it-IT" baseline="0" dirty="0" smtClean="0"/>
              <a:t>..). Nel caso in cui le Camere siano sciolte o se manchino meno di tre mesi allo loro cessazione, le elezione del presidente della repubblica avverrà ad opera delle nuove camere ed entro 15 giorni dalla loro riunione (art. 85, comma 3 </a:t>
            </a:r>
            <a:r>
              <a:rPr lang="it-IT" baseline="0" dirty="0" err="1" smtClean="0"/>
              <a:t>Cost</a:t>
            </a:r>
            <a:r>
              <a:rPr lang="it-IT" baseline="0" dirty="0" smtClean="0"/>
              <a:t>.). Si vuole vietare che l’elezione del presidente della repubblica avvenga in un periodo </a:t>
            </a:r>
            <a:r>
              <a:rPr lang="it-IT" baseline="0" dirty="0" err="1" smtClean="0"/>
              <a:t>preeelettorale</a:t>
            </a:r>
            <a:r>
              <a:rPr lang="it-IT" baseline="0" dirty="0" smtClean="0"/>
              <a:t>. Così si perseguono due obiettivi : evitare che l’elezione del capo dello stato sia condizionata eccessivamente dalla conflittualità tra partiti nel periodo elettorale e fare sì che il nuovo presidente sia eletto da un parlamento pienamente legittimato. </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3</a:t>
            </a:fld>
            <a:endParaRPr lang="it-IT"/>
          </a:p>
        </p:txBody>
      </p:sp>
    </p:spTree>
    <p:extLst>
      <p:ext uri="{BB962C8B-B14F-4D97-AF65-F5344CB8AC3E}">
        <p14:creationId xmlns:p14="http://schemas.microsoft.com/office/powerpoint/2010/main" val="41036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Segretariato generale della Presidenza della repubblica, assegno personale e dotazione patrimoni</a:t>
            </a:r>
            <a:r>
              <a:rPr lang="it-IT" baseline="0" dirty="0" smtClean="0"/>
              <a:t>o indisponibile dello Stato e poi un assegno periodico.</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4</a:t>
            </a:fld>
            <a:endParaRPr lang="it-IT"/>
          </a:p>
        </p:txBody>
      </p:sp>
    </p:spTree>
    <p:extLst>
      <p:ext uri="{BB962C8B-B14F-4D97-AF65-F5344CB8AC3E}">
        <p14:creationId xmlns:p14="http://schemas.microsoft.com/office/powerpoint/2010/main" val="2562256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Nei casi di dimissioni,</a:t>
            </a:r>
            <a:r>
              <a:rPr lang="it-IT" baseline="0" dirty="0" smtClean="0"/>
              <a:t> scadenza naturale del mandato e impedimento permanente il presidente della repubblica diventa di diritto senatore a vita (art. 59 </a:t>
            </a:r>
            <a:r>
              <a:rPr lang="it-IT" baseline="0" dirty="0" err="1" smtClean="0"/>
              <a:t>Cost</a:t>
            </a:r>
            <a:r>
              <a:rPr lang="it-IT" baseline="0" dirty="0" smtClean="0"/>
              <a:t>.).</a:t>
            </a:r>
          </a:p>
          <a:p>
            <a:r>
              <a:rPr lang="it-IT" baseline="0" dirty="0" smtClean="0"/>
              <a:t>In caso di dimissioni = subentra il supplente (Il Presidente del Senato).</a:t>
            </a:r>
          </a:p>
          <a:p>
            <a:r>
              <a:rPr lang="it-IT" baseline="0" dirty="0" smtClean="0"/>
              <a:t>Dimissioni periodi di quindici giorni entro il quale deve avere inizio il procedimento per eleggere il nuovo presidente le dimissioni sono immediatamente efficaci senza bisogno di </a:t>
            </a:r>
            <a:r>
              <a:rPr lang="it-IT" baseline="0" dirty="0" err="1" smtClean="0"/>
              <a:t>accetazione</a:t>
            </a:r>
            <a:r>
              <a:rPr lang="it-IT" baseline="0" dirty="0" smtClean="0"/>
              <a:t> di altri organi costituzionali e sono anche irrevocabili.</a:t>
            </a:r>
          </a:p>
          <a:p>
            <a:r>
              <a:rPr lang="it-IT" baseline="0" dirty="0" smtClean="0"/>
              <a:t>Sei Presidenti fin qui si sono ritirati dall’ufficio prima del termine fissato.</a:t>
            </a:r>
          </a:p>
          <a:p>
            <a:r>
              <a:rPr lang="it-IT" baseline="0" dirty="0" smtClean="0"/>
              <a:t>Segni, Leone, Cossiga, Pertini, Scalfaro, Ciampi in modo che i loro successori già eletti potessero senza indugi assumere le funzioni presidenziali.</a:t>
            </a:r>
          </a:p>
          <a:p>
            <a:r>
              <a:rPr lang="it-IT" baseline="0" dirty="0" smtClean="0"/>
              <a:t>Nel passaggio Ciampi-Napolitano Ciampi si dimise al decorrere delle dimissioni nello stesso giorno nel quale Napolitano avrebbe prestato giuramento al parlamento in seduta comune. In questo caso alle dimissioni non seguì alcuna supplenza sia pure di brevissima durata ma l’immediato insediamento del nuovo Capo dello Stato. </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7</a:t>
            </a:fld>
            <a:endParaRPr lang="it-IT"/>
          </a:p>
        </p:txBody>
      </p:sp>
    </p:spTree>
    <p:extLst>
      <p:ext uri="{BB962C8B-B14F-4D97-AF65-F5344CB8AC3E}">
        <p14:creationId xmlns:p14="http://schemas.microsoft.com/office/powerpoint/2010/main" val="2276520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8</a:t>
            </a:fld>
            <a:endParaRPr lang="it-IT"/>
          </a:p>
        </p:txBody>
      </p:sp>
    </p:spTree>
    <p:extLst>
      <p:ext uri="{BB962C8B-B14F-4D97-AF65-F5344CB8AC3E}">
        <p14:creationId xmlns:p14="http://schemas.microsoft.com/office/powerpoint/2010/main" val="2705451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 il presidente della repubblica è impedito a svolgere le sue funzioni gli </a:t>
            </a:r>
            <a:r>
              <a:rPr lang="it-IT" dirty="0" err="1" smtClean="0"/>
              <a:t>subentre</a:t>
            </a:r>
            <a:r>
              <a:rPr lang="it-IT" dirty="0" smtClean="0"/>
              <a:t> il titolare di un altro organo, il presidente del senato. Inidoneità</a:t>
            </a:r>
            <a:r>
              <a:rPr lang="it-IT" baseline="0" dirty="0" smtClean="0"/>
              <a:t> deve </a:t>
            </a:r>
            <a:r>
              <a:rPr lang="it-IT" baseline="0" dirty="0" err="1" smtClean="0"/>
              <a:t>ìessere</a:t>
            </a:r>
            <a:r>
              <a:rPr lang="it-IT" baseline="0" dirty="0" smtClean="0"/>
              <a:t> transitoria = il presidente della repubblica rimane in carica e cessato l’impedimento riacquista i poteri </a:t>
            </a:r>
            <a:r>
              <a:rPr lang="it-IT" baseline="0" dirty="0" err="1" smtClean="0"/>
              <a:t>temporanemanete</a:t>
            </a:r>
            <a:r>
              <a:rPr lang="it-IT" baseline="0" dirty="0" smtClean="0"/>
              <a:t> ceduti. Supplenza = continuità delle funzioni presidenziali. Supplente = solo attività di ordinaria amministrazione.</a:t>
            </a:r>
          </a:p>
          <a:p>
            <a:r>
              <a:rPr lang="it-IT" baseline="0" dirty="0" smtClean="0"/>
              <a:t>Viaggi all’estero = alcuni presidenti hanno fatto ricorso alla supplenza ma il presidente non è impedito a svolgere le sue attribuzioni. Semmai c’è un impedimento solo per quanto riguarda alcune funzioni che possono essere esercitate solo all’interno del territorio nazionale.</a:t>
            </a:r>
          </a:p>
          <a:p>
            <a:endParaRPr lang="it-IT" baseline="0" dirty="0" smtClean="0"/>
          </a:p>
          <a:p>
            <a:r>
              <a:rPr lang="it-IT" baseline="0" dirty="0" smtClean="0"/>
              <a:t>Impedimento da infermità fisica o mentale = la supplenza non può protrarsi per mesi o per anni perché è un istituto eccezionale e transitorio</a:t>
            </a:r>
          </a:p>
          <a:p>
            <a:endParaRPr lang="it-IT" baseline="0" dirty="0" smtClean="0"/>
          </a:p>
          <a:p>
            <a:r>
              <a:rPr lang="it-IT" baseline="0" dirty="0" smtClean="0"/>
              <a:t>L’accertamento se è compiuto dal Capo dello Stato stesso nessun problema = controfirma del Presidente del Consiglio dei Ministri.</a:t>
            </a:r>
          </a:p>
          <a:p>
            <a:r>
              <a:rPr lang="it-IT" baseline="0" dirty="0" smtClean="0"/>
              <a:t>Se il Presidente della Repubblica non è in grado di accertare l’</a:t>
            </a:r>
            <a:r>
              <a:rPr lang="it-IT" baseline="0" dirty="0" err="1" smtClean="0"/>
              <a:t>imepdimento</a:t>
            </a:r>
            <a:r>
              <a:rPr lang="it-IT" baseline="0" dirty="0" smtClean="0"/>
              <a:t> permanente a svolgere le sue funzioni cosa accade?</a:t>
            </a:r>
          </a:p>
          <a:p>
            <a:r>
              <a:rPr lang="it-IT" baseline="0" dirty="0" smtClean="0"/>
              <a:t>Valutazione medica e valutazione politica = un solo caso nella prassi (Antonio Segni 1964) = trombosi cerebrale = comunicato emesso dalla presidenza del consiglio dei ministri = sul bollettino medico che diceva che le condizioni in cui versa il presidente segni = bollettino medico viene trasmesso dal segretario generale della Presidenza della Repubblica ai Presidenti delle Camere e al Presidente del consiglio = il presidente del consiglio ne riferisce al Consiglio dei ministri che da atto dell’impossibilità del Presidente della repubblica di adempiere le sue funzioni. Il Presidente del Senato convoca il Presidente della Camera e il Presidente del consiglio per le valutazioni = i tre ritennero applicabile l’art. 86, comma 1 Costituzione = Presidente del senato assume l’esercizio temporaneo delle funzioni del Capo dello Stato = = menomazione cerebrale irreversibile = Segni dopo qualche mese diede le dimissioni.</a:t>
            </a:r>
          </a:p>
          <a:p>
            <a:r>
              <a:rPr lang="it-IT" baseline="0" dirty="0" smtClean="0"/>
              <a:t>Chi provvede sull’impedimento permanente = Il Presidente del Senato a cui spetta la supplenza, il presidente della camera a cui spetta di indire l’elezione del nuovo capo dello Stato e il Presidente del Consiglio che rappresenta il Governo e assume la responsabilità davanti al Parlamento. </a:t>
            </a:r>
          </a:p>
          <a:p>
            <a:r>
              <a:rPr lang="it-IT" baseline="0" dirty="0" smtClean="0"/>
              <a:t>Il Presidente è rieleggibile non c’è una regola convenzionale contraria alla rielezione.</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9</a:t>
            </a:fld>
            <a:endParaRPr lang="it-IT"/>
          </a:p>
        </p:txBody>
      </p:sp>
    </p:spTree>
    <p:extLst>
      <p:ext uri="{BB962C8B-B14F-4D97-AF65-F5344CB8AC3E}">
        <p14:creationId xmlns:p14="http://schemas.microsoft.com/office/powerpoint/2010/main" val="2894431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Al di fuori</a:t>
            </a:r>
            <a:r>
              <a:rPr lang="it-IT" baseline="0" dirty="0" smtClean="0"/>
              <a:t> delle ipotesi di cui all’art. 90 costituzione il presidente della repubblica sarebbe responsabile per i fatti compiuti estranei all’esercizio delle funzioni. Ma l’azione penale sarebbe improcedibile fino alla fine del mandato per evitare che il capo dello stato sia in bali di un qualsiasi giudice che voglia pretestuosamente agire penalmente nei suoi confronti. Questo vale per la responsabilità penale. Invece, per la responsabilità civile è responsabile come un qualsiasi cittadino.</a:t>
            </a:r>
          </a:p>
          <a:p>
            <a:r>
              <a:rPr lang="it-IT" baseline="0" dirty="0" smtClean="0"/>
              <a:t>1991 Cossiga = rispose in sede civile di affermazioni fatte nel gr 2 verso due deputati. Corte di cassazione 8734/2000 = 1) Irresponsabilità giuridica del presidente della repubblica in sede civile, penale, amministrativa copre solamente gli atti compiuti dal capo dello stato nell’esercizio delle funzioni che possono essere sia quelli controfirmati dal governo sia quelli che trovino la causa nell’esercizio delle proprie funzioni presidenziali.. 2) L’autodifesa della carica è funzione presidenziale solamente quando sia esercitata per rispondere ad attacchi diretti all’organo non alla persona fisica che lo ricopre. 3) il giudice ha il </a:t>
            </a:r>
            <a:r>
              <a:rPr lang="it-IT" baseline="0" dirty="0" err="1" smtClean="0"/>
              <a:t>ptere</a:t>
            </a:r>
            <a:r>
              <a:rPr lang="it-IT" baseline="0" dirty="0" smtClean="0"/>
              <a:t> dovere di accertare se il capo dello stato ha agito in via extra funzionale dato che si deve distinguere tra organo e persona fisica che lo ricopre. 4) le esternazioni del presidente sono uno strumento per l’esercizio della funzione presidenziale e quindi godono dell’immunità dell’art. 90 </a:t>
            </a:r>
            <a:r>
              <a:rPr lang="it-IT" baseline="0" dirty="0" err="1" smtClean="0"/>
              <a:t>cost</a:t>
            </a:r>
            <a:r>
              <a:rPr lang="it-IT" baseline="0" dirty="0" smtClean="0"/>
              <a:t>. solo se pronunciate come estrinsecazione della funzione. 5) il diritto di critica politica che il presidente esercita come ogni cittadino non deve trasmodare nell’attacco personale, nella pura contumelia con lesione dei diritti della personalità altrui. Anche la Corte costituzionale la pensa così = sentenza n. 154/2004 = spetta al giudice verificare il nesso funzionale tra le esternazioni del presidente della repubblica e le funzioni del presidente della </a:t>
            </a:r>
            <a:r>
              <a:rPr lang="it-IT" baseline="0" dirty="0" err="1" smtClean="0"/>
              <a:t>repubblcia</a:t>
            </a:r>
            <a:r>
              <a:rPr lang="it-IT" baseline="0" dirty="0" smtClean="0"/>
              <a:t> perché non può esserci una esenzione senza limiti dalla giurisdizione e un privilegio personale privo di fondamento costituzionale.</a:t>
            </a:r>
          </a:p>
          <a:p>
            <a:endParaRPr lang="it-IT" baseline="0" dirty="0" smtClean="0"/>
          </a:p>
          <a:p>
            <a:r>
              <a:rPr lang="it-IT" baseline="0" dirty="0" smtClean="0"/>
              <a:t>Legge n. 140 del 2003 = sino alla fine del mandato le alte cariche dello Stato sono sottratte a procedimento penale per qualsiasi reato anche per fatti anteriori all’assunzione dell’incarico, anche i processi in corso vanno sospesi. Corte costituzionale = </a:t>
            </a:r>
            <a:r>
              <a:rPr lang="it-IT" baseline="0" dirty="0" err="1" smtClean="0"/>
              <a:t>sent</a:t>
            </a:r>
            <a:r>
              <a:rPr lang="it-IT" baseline="0" dirty="0" smtClean="0"/>
              <a:t>. N. 24 DEL 2004 = contrasto con gli artt. 3 e 24 </a:t>
            </a:r>
            <a:r>
              <a:rPr lang="it-IT" baseline="0" dirty="0" err="1" smtClean="0"/>
              <a:t>Cost</a:t>
            </a:r>
            <a:r>
              <a:rPr lang="it-IT" baseline="0" dirty="0" smtClean="0"/>
              <a:t>.;</a:t>
            </a:r>
          </a:p>
          <a:p>
            <a:r>
              <a:rPr lang="it-IT" baseline="0" dirty="0" smtClean="0"/>
              <a:t>Altra legge del parlamento la n. 124/2008 = anche le nuove norme sono state dichiarate incostituzionali per </a:t>
            </a:r>
            <a:r>
              <a:rPr lang="it-IT" baseline="0" dirty="0" err="1" smtClean="0"/>
              <a:t>violazion</a:t>
            </a:r>
            <a:r>
              <a:rPr lang="it-IT" baseline="0" dirty="0" smtClean="0"/>
              <a:t> e degli artt. 3 e 138 </a:t>
            </a:r>
            <a:r>
              <a:rPr lang="it-IT" baseline="0" dirty="0" err="1" smtClean="0"/>
              <a:t>cost</a:t>
            </a:r>
            <a:r>
              <a:rPr lang="it-IT" baseline="0" dirty="0" smtClean="0"/>
              <a:t>. =  una deroga al principio di eguaglianza per la sottrazione alla giurisdizione deve essere fatta con legge costituzionale con il procedimento di cui all’art. 138 </a:t>
            </a:r>
            <a:r>
              <a:rPr lang="it-IT" baseline="0" dirty="0" err="1" smtClean="0"/>
              <a:t>cost</a:t>
            </a:r>
            <a:r>
              <a:rPr lang="it-IT" baseline="0" dirty="0" smtClean="0"/>
              <a:t>. </a:t>
            </a:r>
            <a:r>
              <a:rPr lang="it-IT" baseline="0" dirty="0" err="1" smtClean="0"/>
              <a:t>sent</a:t>
            </a:r>
            <a:r>
              <a:rPr lang="it-IT" baseline="0" dirty="0" smtClean="0"/>
              <a:t>. Corte costituzionale n. 262 del 2009.</a:t>
            </a:r>
            <a:endParaRPr lang="it-IT" dirty="0"/>
          </a:p>
        </p:txBody>
      </p:sp>
      <p:sp>
        <p:nvSpPr>
          <p:cNvPr id="4" name="Segnaposto numero diapositiva 3"/>
          <p:cNvSpPr>
            <a:spLocks noGrp="1"/>
          </p:cNvSpPr>
          <p:nvPr>
            <p:ph type="sldNum" sz="quarter" idx="10"/>
          </p:nvPr>
        </p:nvSpPr>
        <p:spPr/>
        <p:txBody>
          <a:bodyPr/>
          <a:lstStyle/>
          <a:p>
            <a:fld id="{74756A8C-453E-4EA1-AACC-1D86AE2D05E9}" type="slidenum">
              <a:rPr lang="it-IT" smtClean="0"/>
              <a:t>11</a:t>
            </a:fld>
            <a:endParaRPr lang="it-IT"/>
          </a:p>
        </p:txBody>
      </p:sp>
    </p:spTree>
    <p:extLst>
      <p:ext uri="{BB962C8B-B14F-4D97-AF65-F5344CB8AC3E}">
        <p14:creationId xmlns:p14="http://schemas.microsoft.com/office/powerpoint/2010/main" val="974063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Alto tradimento = segreti militari</a:t>
            </a:r>
            <a:r>
              <a:rPr lang="it-IT" baseline="0" dirty="0" smtClean="0"/>
              <a:t> dati a potenze straniere = accordo con potenze straniere, spionaggio politico e militare.</a:t>
            </a:r>
          </a:p>
          <a:p>
            <a:r>
              <a:rPr lang="it-IT" baseline="0" dirty="0" smtClean="0"/>
              <a:t>Dolo specifico = fatti anticostituzionali con la consapevolezza di arrecare danno. = atti di sovversione dell’ordinamento costituzionale.</a:t>
            </a:r>
          </a:p>
          <a:p>
            <a:r>
              <a:rPr lang="it-IT" baseline="0" dirty="0" smtClean="0"/>
              <a:t>Si pensa anche che attentato alla costituzione e alto tradimento siano in realtà un’unica complessa figura criminosa: può esserci attentato senza alto tradimento o viceversa?</a:t>
            </a:r>
          </a:p>
          <a:p>
            <a:endParaRPr lang="it-IT" baseline="0" dirty="0" smtClean="0"/>
          </a:p>
          <a:p>
            <a:r>
              <a:rPr lang="it-IT" baseline="0" dirty="0" smtClean="0"/>
              <a:t>Incriminazione del Presidente della Repubblica = deliberazione del Parlamento in seduta comune = prima c’è un’attività di indagine </a:t>
            </a:r>
            <a:r>
              <a:rPr lang="it-IT" baseline="0" dirty="0" err="1" smtClean="0"/>
              <a:t>cindotta</a:t>
            </a:r>
            <a:r>
              <a:rPr lang="it-IT" baseline="0" dirty="0" smtClean="0"/>
              <a:t> da un Comitato costituito dai membri delle giunte per le immunità del Senato e della Camera che dispone di un termine di 5 mesi prorogabile solo una volta per acquisire e valutare tutti gli elementi probatori sulla </a:t>
            </a:r>
            <a:r>
              <a:rPr lang="it-IT" baseline="0" dirty="0" err="1" smtClean="0"/>
              <a:t>notitia</a:t>
            </a:r>
            <a:r>
              <a:rPr lang="it-IT" baseline="0" dirty="0" smtClean="0"/>
              <a:t> </a:t>
            </a:r>
            <a:r>
              <a:rPr lang="it-IT" baseline="0" dirty="0" err="1" smtClean="0"/>
              <a:t>criminis</a:t>
            </a:r>
            <a:r>
              <a:rPr lang="it-IT" baseline="0" dirty="0" smtClean="0"/>
              <a:t>.</a:t>
            </a:r>
          </a:p>
          <a:p>
            <a:r>
              <a:rPr lang="it-IT" baseline="0" dirty="0" smtClean="0"/>
              <a:t>Il comitato può disporre intercettazioni, perquisizioni, misure cautelari limitative della libertà personale.</a:t>
            </a:r>
          </a:p>
          <a:p>
            <a:r>
              <a:rPr lang="it-IT" baseline="0" dirty="0" smtClean="0"/>
              <a:t>Al termine dell’indagine il comitato che fa?</a:t>
            </a:r>
          </a:p>
          <a:p>
            <a:r>
              <a:rPr lang="it-IT" baseline="0" dirty="0" smtClean="0"/>
              <a:t>O ritiene palesemente infondata l’accusa e procede con ordinanza all’archiviazione;</a:t>
            </a:r>
          </a:p>
          <a:p>
            <a:r>
              <a:rPr lang="it-IT" baseline="0" dirty="0" smtClean="0"/>
              <a:t>Oppure presenta una relazione sulla messa in stato di accusa oppure dichiara la propria incompetenza nel caso in cui il reato di cui si tratta non rientri fra quelli previsti dall’art. 90 costituzione. Sulle conclusioni del comitato il parlamento in seduta comune procede alla votazione. Il procedimento ha fine se nessuno presenta ordini del giorno favorevoli all’accusa, in caso contrario la messa in stato di accusa deve essere approvata a maggioranza assoluta dei componenti con l’indicazione degli addebiti e delle prove sui cui le accuse si fondano. </a:t>
            </a:r>
          </a:p>
          <a:p>
            <a:r>
              <a:rPr lang="it-IT" baseline="0" dirty="0" smtClean="0"/>
              <a:t>In attesa del giudizio il presidente può essere sospeso dalla carica in via cautelare con ordinanza della corte costituzionale.</a:t>
            </a:r>
          </a:p>
          <a:p>
            <a:r>
              <a:rPr lang="it-IT" baseline="0" dirty="0" smtClean="0"/>
              <a:t>La seconda fase si svolge davanti alla corte costituzionale.</a:t>
            </a:r>
          </a:p>
          <a:p>
            <a:r>
              <a:rPr lang="it-IT" baseline="0" dirty="0" smtClean="0"/>
              <a:t>La sua sentenza non è soggetta a gravame = sanzioni penali nei limiti del massimo di pena stabilito dalle leggi vigenti al momento del fatto nonché le sanzioni amministrative e civili adeguate al fatto (art. 15 della legge n. 1 del 1953).</a:t>
            </a:r>
          </a:p>
        </p:txBody>
      </p:sp>
      <p:sp>
        <p:nvSpPr>
          <p:cNvPr id="4" name="Segnaposto numero diapositiva 3"/>
          <p:cNvSpPr>
            <a:spLocks noGrp="1"/>
          </p:cNvSpPr>
          <p:nvPr>
            <p:ph type="sldNum" sz="quarter" idx="10"/>
          </p:nvPr>
        </p:nvSpPr>
        <p:spPr/>
        <p:txBody>
          <a:bodyPr/>
          <a:lstStyle/>
          <a:p>
            <a:fld id="{74756A8C-453E-4EA1-AACC-1D86AE2D05E9}" type="slidenum">
              <a:rPr lang="it-IT" smtClean="0"/>
              <a:t>12</a:t>
            </a:fld>
            <a:endParaRPr lang="it-IT"/>
          </a:p>
        </p:txBody>
      </p:sp>
    </p:spTree>
    <p:extLst>
      <p:ext uri="{BB962C8B-B14F-4D97-AF65-F5344CB8AC3E}">
        <p14:creationId xmlns:p14="http://schemas.microsoft.com/office/powerpoint/2010/main" val="3768119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3818869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133233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3724464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54777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CA3AED6-B9E4-4A28-9B51-6AF015DFFB31}" type="datetimeFigureOut">
              <a:rPr lang="it-IT" smtClean="0"/>
              <a:t>30/11/2012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4288535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CA3AED6-B9E4-4A28-9B51-6AF015DFFB31}" type="datetimeFigureOut">
              <a:rPr lang="it-IT" smtClean="0"/>
              <a:t>30/11/2012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953739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CA3AED6-B9E4-4A28-9B51-6AF015DFFB31}" type="datetimeFigureOut">
              <a:rPr lang="it-IT" smtClean="0"/>
              <a:t>30/11/2012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142819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CA3AED6-B9E4-4A28-9B51-6AF015DFFB31}" type="datetimeFigureOut">
              <a:rPr lang="it-IT" smtClean="0"/>
              <a:t>30/11/2012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22030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CA3AED6-B9E4-4A28-9B51-6AF015DFFB31}" type="datetimeFigureOut">
              <a:rPr lang="it-IT" smtClean="0"/>
              <a:t>30/11/2012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38474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CA3AED6-B9E4-4A28-9B51-6AF015DFFB31}" type="datetimeFigureOut">
              <a:rPr lang="it-IT" smtClean="0"/>
              <a:t>30/11/2012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2421400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CA3AED6-B9E4-4A28-9B51-6AF015DFFB31}" type="datetimeFigureOut">
              <a:rPr lang="it-IT" smtClean="0"/>
              <a:t>30/11/2012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4C5855-B01B-4F29-9548-BB711586656A}" type="slidenum">
              <a:rPr lang="it-IT" smtClean="0"/>
              <a:t>‹N›</a:t>
            </a:fld>
            <a:endParaRPr lang="it-IT"/>
          </a:p>
        </p:txBody>
      </p:sp>
    </p:spTree>
    <p:extLst>
      <p:ext uri="{BB962C8B-B14F-4D97-AF65-F5344CB8AC3E}">
        <p14:creationId xmlns:p14="http://schemas.microsoft.com/office/powerpoint/2010/main" val="683463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3AED6-B9E4-4A28-9B51-6AF015DFFB31}" type="datetimeFigureOut">
              <a:rPr lang="it-IT" smtClean="0"/>
              <a:t>30/11/2012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C5855-B01B-4F29-9548-BB711586656A}" type="slidenum">
              <a:rPr lang="it-IT" smtClean="0"/>
              <a:t>‹N›</a:t>
            </a:fld>
            <a:endParaRPr lang="it-IT"/>
          </a:p>
        </p:txBody>
      </p:sp>
    </p:spTree>
    <p:extLst>
      <p:ext uri="{BB962C8B-B14F-4D97-AF65-F5344CB8AC3E}">
        <p14:creationId xmlns:p14="http://schemas.microsoft.com/office/powerpoint/2010/main" val="1882645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IL PRESIDENTE DELLA REPUBBLICA</a:t>
            </a:r>
            <a:endParaRPr lang="it-IT" sz="3200" b="1" dirty="0"/>
          </a:p>
        </p:txBody>
      </p:sp>
      <p:sp>
        <p:nvSpPr>
          <p:cNvPr id="3" name="Segnaposto contenuto 2"/>
          <p:cNvSpPr>
            <a:spLocks noGrp="1"/>
          </p:cNvSpPr>
          <p:nvPr>
            <p:ph idx="1"/>
          </p:nvPr>
        </p:nvSpPr>
        <p:spPr/>
        <p:txBody>
          <a:bodyPr>
            <a:normAutofit fontScale="92500" lnSpcReduction="10000"/>
          </a:bodyPr>
          <a:lstStyle/>
          <a:p>
            <a:endParaRPr lang="it-IT" sz="2800" dirty="0" smtClean="0"/>
          </a:p>
          <a:p>
            <a:endParaRPr lang="it-IT" sz="2800" dirty="0"/>
          </a:p>
          <a:p>
            <a:r>
              <a:rPr lang="it-IT" sz="2800" b="1" dirty="0" smtClean="0"/>
              <a:t>- Organo di garanzia costituzionale = forma di governo parlamentare a debole razionalizzazione</a:t>
            </a:r>
          </a:p>
          <a:p>
            <a:endParaRPr lang="it-IT" sz="2800" b="1" dirty="0"/>
          </a:p>
          <a:p>
            <a:r>
              <a:rPr lang="it-IT" sz="2800" b="1" dirty="0" smtClean="0"/>
              <a:t>- Ruolo del Presidente della Repubblica</a:t>
            </a:r>
          </a:p>
          <a:p>
            <a:endParaRPr lang="it-IT" sz="2800" b="1" dirty="0"/>
          </a:p>
          <a:p>
            <a:r>
              <a:rPr lang="it-IT" sz="2800" b="1" dirty="0" smtClean="0"/>
              <a:t>Art. 87, comma 1, </a:t>
            </a:r>
            <a:r>
              <a:rPr lang="it-IT" sz="2800" b="1" dirty="0" err="1" smtClean="0"/>
              <a:t>Cost</a:t>
            </a:r>
            <a:r>
              <a:rPr lang="it-IT" sz="2800" b="1" dirty="0" smtClean="0"/>
              <a:t>.:</a:t>
            </a:r>
          </a:p>
          <a:p>
            <a:r>
              <a:rPr lang="it-IT" sz="2800" b="1" dirty="0" smtClean="0"/>
              <a:t>Il Presidente della Repubblica è il capo dello Stato e rappresenta l’unità nazionale</a:t>
            </a:r>
            <a:endParaRPr lang="it-IT" sz="2800" b="1" dirty="0"/>
          </a:p>
        </p:txBody>
      </p:sp>
    </p:spTree>
    <p:extLst>
      <p:ext uri="{BB962C8B-B14F-4D97-AF65-F5344CB8AC3E}">
        <p14:creationId xmlns:p14="http://schemas.microsoft.com/office/powerpoint/2010/main" val="4033369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LA RESPONSABILITA’</a:t>
            </a:r>
            <a:endParaRPr lang="it-IT" sz="3200" b="1" dirty="0"/>
          </a:p>
        </p:txBody>
      </p:sp>
      <p:sp>
        <p:nvSpPr>
          <p:cNvPr id="3" name="Segnaposto contenuto 2"/>
          <p:cNvSpPr>
            <a:spLocks noGrp="1"/>
          </p:cNvSpPr>
          <p:nvPr>
            <p:ph idx="1"/>
          </p:nvPr>
        </p:nvSpPr>
        <p:spPr/>
        <p:txBody>
          <a:bodyPr/>
          <a:lstStyle/>
          <a:p>
            <a:pPr algn="just"/>
            <a:r>
              <a:rPr lang="it-IT" sz="2800" b="1" dirty="0" smtClean="0"/>
              <a:t>Art. 90 Costituzione:</a:t>
            </a:r>
          </a:p>
          <a:p>
            <a:pPr algn="just"/>
            <a:r>
              <a:rPr lang="it-IT" sz="2800" b="1" dirty="0" smtClean="0"/>
              <a:t>Il Presidente della Repubblica non è responsabile degli atti compiuti nell’esercizio delle sue funzioni, tranne che per alto tradimento e attentato alla Costituzione.</a:t>
            </a:r>
          </a:p>
          <a:p>
            <a:pPr algn="just"/>
            <a:r>
              <a:rPr lang="it-IT" sz="2800" b="1" dirty="0" smtClean="0"/>
              <a:t>In tali casi è messo in stato di accusa dal Parlamento in seduta comune, a maggioranza assoluta dei suoi membri.</a:t>
            </a:r>
          </a:p>
          <a:p>
            <a:pPr algn="just"/>
            <a:endParaRPr lang="it-IT" sz="2800" b="1" dirty="0"/>
          </a:p>
          <a:p>
            <a:pPr marL="0" indent="0" algn="just">
              <a:buNone/>
            </a:pPr>
            <a:endParaRPr lang="it-IT" sz="2800" b="1" dirty="0"/>
          </a:p>
        </p:txBody>
      </p:sp>
    </p:spTree>
    <p:extLst>
      <p:ext uri="{BB962C8B-B14F-4D97-AF65-F5344CB8AC3E}">
        <p14:creationId xmlns:p14="http://schemas.microsoft.com/office/powerpoint/2010/main" val="167451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pPr algn="just"/>
            <a:endParaRPr lang="it-IT" b="1" dirty="0" smtClean="0"/>
          </a:p>
          <a:p>
            <a:pPr algn="just"/>
            <a:endParaRPr lang="it-IT" b="1" dirty="0"/>
          </a:p>
          <a:p>
            <a:pPr algn="just"/>
            <a:r>
              <a:rPr lang="it-IT" b="1" dirty="0" smtClean="0"/>
              <a:t>Al di fuori delle ipotesi di cui all’art. 90 </a:t>
            </a:r>
            <a:r>
              <a:rPr lang="it-IT" b="1" dirty="0" err="1" smtClean="0"/>
              <a:t>Cost</a:t>
            </a:r>
            <a:r>
              <a:rPr lang="it-IT" b="1" dirty="0" smtClean="0"/>
              <a:t>. = irresponsabilità giuridica del Presidente della Repubblica per gli atti compiuti nell’esercizio delle funzioni</a:t>
            </a:r>
            <a:endParaRPr lang="it-IT" b="1" dirty="0"/>
          </a:p>
        </p:txBody>
      </p:sp>
    </p:spTree>
    <p:extLst>
      <p:ext uri="{BB962C8B-B14F-4D97-AF65-F5344CB8AC3E}">
        <p14:creationId xmlns:p14="http://schemas.microsoft.com/office/powerpoint/2010/main" val="3195043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 REATI PRESIDENZIALI FUNZIONALI</a:t>
            </a:r>
            <a:endParaRPr lang="it-IT" sz="3200" b="1" dirty="0"/>
          </a:p>
        </p:txBody>
      </p:sp>
      <p:sp>
        <p:nvSpPr>
          <p:cNvPr id="3" name="Segnaposto contenuto 2"/>
          <p:cNvSpPr>
            <a:spLocks noGrp="1"/>
          </p:cNvSpPr>
          <p:nvPr>
            <p:ph idx="1"/>
          </p:nvPr>
        </p:nvSpPr>
        <p:spPr/>
        <p:txBody>
          <a:bodyPr>
            <a:normAutofit fontScale="85000" lnSpcReduction="10000"/>
          </a:bodyPr>
          <a:lstStyle/>
          <a:p>
            <a:r>
              <a:rPr lang="it-IT" sz="2800" b="1" dirty="0" smtClean="0"/>
              <a:t>Alto tradimento = pregiudizio alla sicurezza e all’interesse nazionale, lesione dell’integrità dello Stato e delle istituzioni statali.</a:t>
            </a:r>
          </a:p>
          <a:p>
            <a:endParaRPr lang="it-IT" sz="2800" b="1" dirty="0" smtClean="0"/>
          </a:p>
          <a:p>
            <a:r>
              <a:rPr lang="it-IT" sz="2800" b="1" dirty="0" smtClean="0"/>
              <a:t>Attentato alla Costituzione = violazione grave e volontaria delle norme costituzionali.</a:t>
            </a:r>
          </a:p>
          <a:p>
            <a:endParaRPr lang="it-IT" sz="2800" b="1" dirty="0"/>
          </a:p>
          <a:p>
            <a:r>
              <a:rPr lang="it-IT" sz="2800" b="1" dirty="0" smtClean="0"/>
              <a:t>Messa in stato di accusa da parte delle Camere in seduta comune con voto scrutinio e a maggioranza assoluta.</a:t>
            </a:r>
          </a:p>
          <a:p>
            <a:endParaRPr lang="it-IT" sz="2800" b="1" dirty="0"/>
          </a:p>
          <a:p>
            <a:r>
              <a:rPr lang="it-IT" sz="2800" b="1" dirty="0" smtClean="0"/>
              <a:t>Giudizio della Corte costituzionale in composizione integrata</a:t>
            </a:r>
            <a:endParaRPr lang="it-IT" sz="2800" b="1" dirty="0"/>
          </a:p>
        </p:txBody>
      </p:sp>
    </p:spTree>
    <p:extLst>
      <p:ext uri="{BB962C8B-B14F-4D97-AF65-F5344CB8AC3E}">
        <p14:creationId xmlns:p14="http://schemas.microsoft.com/office/powerpoint/2010/main" val="2023424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LA CONTROFIRMA </a:t>
            </a:r>
            <a:endParaRPr lang="it-IT" sz="3200" b="1" dirty="0"/>
          </a:p>
        </p:txBody>
      </p:sp>
      <p:sp>
        <p:nvSpPr>
          <p:cNvPr id="3" name="Segnaposto contenuto 2"/>
          <p:cNvSpPr>
            <a:spLocks noGrp="1"/>
          </p:cNvSpPr>
          <p:nvPr>
            <p:ph idx="1"/>
          </p:nvPr>
        </p:nvSpPr>
        <p:spPr/>
        <p:txBody>
          <a:bodyPr>
            <a:normAutofit lnSpcReduction="10000"/>
          </a:bodyPr>
          <a:lstStyle/>
          <a:p>
            <a:pPr marL="0" indent="0">
              <a:buNone/>
            </a:pPr>
            <a:r>
              <a:rPr lang="it-IT" sz="2800" b="1" dirty="0" smtClean="0"/>
              <a:t>Art. 89 Costituzione:</a:t>
            </a:r>
          </a:p>
          <a:p>
            <a:pPr marL="0" indent="0" algn="just">
              <a:buNone/>
            </a:pPr>
            <a:r>
              <a:rPr lang="it-IT" sz="2800" b="1" dirty="0" smtClean="0"/>
              <a:t>Nessun atto del Presidente della Repubblica è valido se non è controfirmato dai Ministri proponenti che ne assumono la responsabilità.</a:t>
            </a:r>
          </a:p>
          <a:p>
            <a:pPr marL="0" indent="0" algn="just">
              <a:buNone/>
            </a:pPr>
            <a:r>
              <a:rPr lang="it-IT" sz="2800" b="1" dirty="0" smtClean="0"/>
              <a:t>Gli atti che hanno valore legislativo e gli altri indicati dalla legge sono controfirmati anche dal Presidente del Consiglio dei Ministri.</a:t>
            </a:r>
          </a:p>
          <a:p>
            <a:pPr marL="0" indent="0">
              <a:buNone/>
            </a:pPr>
            <a:endParaRPr lang="it-IT" sz="2800" b="1" dirty="0"/>
          </a:p>
          <a:p>
            <a:pPr marL="0" indent="0">
              <a:buNone/>
            </a:pPr>
            <a:r>
              <a:rPr lang="it-IT" sz="2800" b="1" dirty="0" smtClean="0"/>
              <a:t>Controfirma = requisito di validità e rende irresponsabile il Presidente</a:t>
            </a:r>
            <a:endParaRPr lang="it-IT" sz="2800" b="1" dirty="0"/>
          </a:p>
        </p:txBody>
      </p:sp>
    </p:spTree>
    <p:extLst>
      <p:ext uri="{BB962C8B-B14F-4D97-AF65-F5344CB8AC3E}">
        <p14:creationId xmlns:p14="http://schemas.microsoft.com/office/powerpoint/2010/main" val="1402180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COSA SIGNIFICA MINISTRI PROPONENTI?</a:t>
            </a:r>
            <a:endParaRPr lang="it-IT" sz="3200" b="1" dirty="0"/>
          </a:p>
        </p:txBody>
      </p:sp>
      <p:sp>
        <p:nvSpPr>
          <p:cNvPr id="3" name="Segnaposto contenuto 2"/>
          <p:cNvSpPr>
            <a:spLocks noGrp="1"/>
          </p:cNvSpPr>
          <p:nvPr>
            <p:ph idx="1"/>
          </p:nvPr>
        </p:nvSpPr>
        <p:spPr/>
        <p:txBody>
          <a:bodyPr>
            <a:normAutofit/>
          </a:bodyPr>
          <a:lstStyle/>
          <a:p>
            <a:endParaRPr lang="it-IT" b="1" dirty="0" smtClean="0"/>
          </a:p>
          <a:p>
            <a:endParaRPr lang="it-IT" b="1" dirty="0"/>
          </a:p>
          <a:p>
            <a:r>
              <a:rPr lang="it-IT" b="1" dirty="0" smtClean="0"/>
              <a:t>Non tutti gli atti firmati dal Capo dello Stato sono su iniziativa dei ministri.</a:t>
            </a:r>
          </a:p>
          <a:p>
            <a:endParaRPr lang="it-IT" b="1" dirty="0"/>
          </a:p>
          <a:p>
            <a:r>
              <a:rPr lang="it-IT" b="1" dirty="0" smtClean="0"/>
              <a:t>Ministri proponenti = ministri competenti.</a:t>
            </a:r>
            <a:endParaRPr lang="it-IT" b="1" dirty="0"/>
          </a:p>
        </p:txBody>
      </p:sp>
    </p:spTree>
    <p:extLst>
      <p:ext uri="{BB962C8B-B14F-4D97-AF65-F5344CB8AC3E}">
        <p14:creationId xmlns:p14="http://schemas.microsoft.com/office/powerpoint/2010/main" val="575287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ATTI EMANATI DAL PRESIDENTE DELLA REPUBBLICA: CATEGORIE</a:t>
            </a:r>
            <a:endParaRPr lang="it-IT" sz="3200" b="1" dirty="0"/>
          </a:p>
        </p:txBody>
      </p:sp>
      <p:sp>
        <p:nvSpPr>
          <p:cNvPr id="3" name="Segnaposto contenuto 2"/>
          <p:cNvSpPr>
            <a:spLocks noGrp="1"/>
          </p:cNvSpPr>
          <p:nvPr>
            <p:ph idx="1"/>
          </p:nvPr>
        </p:nvSpPr>
        <p:spPr/>
        <p:txBody>
          <a:bodyPr>
            <a:normAutofit fontScale="92500" lnSpcReduction="20000"/>
          </a:bodyPr>
          <a:lstStyle/>
          <a:p>
            <a:r>
              <a:rPr lang="it-IT" b="1" dirty="0" smtClean="0"/>
              <a:t>1) ATTI FORMALMENTE PRESIDENZIALI E SOSTANZIALMENTE GOVERNATIVI</a:t>
            </a:r>
          </a:p>
          <a:p>
            <a:endParaRPr lang="it-IT" b="1" dirty="0"/>
          </a:p>
          <a:p>
            <a:r>
              <a:rPr lang="it-IT" b="1" dirty="0" smtClean="0"/>
              <a:t>2) ATTI FORMALMENTE E SOSTANZIALMENTE PRESIDENZIALI</a:t>
            </a:r>
          </a:p>
          <a:p>
            <a:endParaRPr lang="it-IT" b="1" dirty="0"/>
          </a:p>
          <a:p>
            <a:r>
              <a:rPr lang="it-IT" b="1" dirty="0" smtClean="0"/>
              <a:t>3) ATTI COMPLESSI EGUALI = ATTI FORMALMENTE PRESIDENZIALI MA IL CUI CONTENUTO è DECISO DI CONCERTO TRA PRESIDENTE DELLA REPUBBLICA E GOVERNO</a:t>
            </a:r>
            <a:endParaRPr lang="it-IT" b="1" dirty="0"/>
          </a:p>
        </p:txBody>
      </p:sp>
    </p:spTree>
    <p:extLst>
      <p:ext uri="{BB962C8B-B14F-4D97-AF65-F5344CB8AC3E}">
        <p14:creationId xmlns:p14="http://schemas.microsoft.com/office/powerpoint/2010/main" val="3271604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ATTI FORMALMENTE E SOSTANZIALMENTE PRESIDENZIALI</a:t>
            </a:r>
            <a:endParaRPr lang="it-IT" sz="3200" b="1" dirty="0"/>
          </a:p>
        </p:txBody>
      </p:sp>
      <p:sp>
        <p:nvSpPr>
          <p:cNvPr id="3" name="Segnaposto contenuto 2"/>
          <p:cNvSpPr>
            <a:spLocks noGrp="1"/>
          </p:cNvSpPr>
          <p:nvPr>
            <p:ph idx="1"/>
          </p:nvPr>
        </p:nvSpPr>
        <p:spPr/>
        <p:txBody>
          <a:bodyPr>
            <a:normAutofit/>
          </a:bodyPr>
          <a:lstStyle/>
          <a:p>
            <a:r>
              <a:rPr lang="it-IT" sz="2000" b="1" dirty="0" smtClean="0"/>
              <a:t>1) Atto di nomina dei senatori a vita (art. 59, comma 2 </a:t>
            </a:r>
            <a:r>
              <a:rPr lang="it-IT" sz="2000" b="1" dirty="0" err="1" smtClean="0"/>
              <a:t>Cost</a:t>
            </a:r>
            <a:r>
              <a:rPr lang="it-IT" sz="2000" b="1" dirty="0" smtClean="0"/>
              <a:t>.);</a:t>
            </a:r>
          </a:p>
          <a:p>
            <a:endParaRPr lang="it-IT" sz="2000" b="1" dirty="0"/>
          </a:p>
          <a:p>
            <a:r>
              <a:rPr lang="it-IT" sz="2000" b="1" dirty="0" smtClean="0"/>
              <a:t>2) Atto di nomina di 1/3 dei giudici della Corte costituzionale (art. 135, comma 1 </a:t>
            </a:r>
            <a:r>
              <a:rPr lang="it-IT" sz="2000" b="1" dirty="0" err="1" smtClean="0"/>
              <a:t>Cost</a:t>
            </a:r>
            <a:r>
              <a:rPr lang="it-IT" sz="2000" b="1" dirty="0" smtClean="0"/>
              <a:t>.);</a:t>
            </a:r>
          </a:p>
          <a:p>
            <a:endParaRPr lang="it-IT" sz="2000" b="1" dirty="0"/>
          </a:p>
          <a:p>
            <a:r>
              <a:rPr lang="it-IT" sz="2000" b="1" dirty="0" smtClean="0"/>
              <a:t>3) Rinvio delle leggi con messaggio motivato alle Camere per una nuova deliberazione = messaggio a contenuto vincolato = accompagnano l’atto di rinvio delle leggi alle Camere (art. 74 </a:t>
            </a:r>
            <a:r>
              <a:rPr lang="it-IT" sz="2000" b="1" dirty="0" err="1" smtClean="0"/>
              <a:t>Cost</a:t>
            </a:r>
            <a:r>
              <a:rPr lang="it-IT" sz="2000" b="1" dirty="0" smtClean="0"/>
              <a:t>.)</a:t>
            </a:r>
          </a:p>
          <a:p>
            <a:endParaRPr lang="it-IT" sz="2000" b="1" dirty="0"/>
          </a:p>
          <a:p>
            <a:r>
              <a:rPr lang="it-IT" sz="2000" b="1" dirty="0" smtClean="0"/>
              <a:t>4) Messaggi a contenuto libero alle Camere (art. 87 </a:t>
            </a:r>
            <a:r>
              <a:rPr lang="it-IT" sz="2000" b="1" dirty="0" err="1" smtClean="0"/>
              <a:t>Cost</a:t>
            </a:r>
            <a:r>
              <a:rPr lang="it-IT" sz="2000" b="1" dirty="0" smtClean="0"/>
              <a:t>.)</a:t>
            </a:r>
          </a:p>
          <a:p>
            <a:endParaRPr lang="it-IT" sz="2000" b="1" dirty="0"/>
          </a:p>
          <a:p>
            <a:r>
              <a:rPr lang="it-IT" sz="2000" b="1" dirty="0" smtClean="0"/>
              <a:t>5) Concessione della grazia (Corte costituzionale </a:t>
            </a:r>
            <a:r>
              <a:rPr lang="it-IT" sz="2000" b="1" dirty="0" err="1" smtClean="0"/>
              <a:t>sent</a:t>
            </a:r>
            <a:r>
              <a:rPr lang="it-IT" sz="2000" b="1" dirty="0" smtClean="0"/>
              <a:t>. n. 200/2006)</a:t>
            </a:r>
            <a:endParaRPr lang="it-IT" sz="2000" b="1" dirty="0"/>
          </a:p>
        </p:txBody>
      </p:sp>
    </p:spTree>
    <p:extLst>
      <p:ext uri="{BB962C8B-B14F-4D97-AF65-F5344CB8AC3E}">
        <p14:creationId xmlns:p14="http://schemas.microsoft.com/office/powerpoint/2010/main" val="24286317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ATTI FORMALMENTE PRESIDENZIALI E SOSTANZIALMENTE GOVERNATIVI</a:t>
            </a:r>
            <a:endParaRPr lang="it-IT" sz="3200" b="1" dirty="0"/>
          </a:p>
        </p:txBody>
      </p:sp>
      <p:sp>
        <p:nvSpPr>
          <p:cNvPr id="3" name="Segnaposto contenuto 2"/>
          <p:cNvSpPr>
            <a:spLocks noGrp="1"/>
          </p:cNvSpPr>
          <p:nvPr>
            <p:ph idx="1"/>
          </p:nvPr>
        </p:nvSpPr>
        <p:spPr/>
        <p:txBody>
          <a:bodyPr>
            <a:normAutofit/>
          </a:bodyPr>
          <a:lstStyle/>
          <a:p>
            <a:r>
              <a:rPr lang="it-IT" sz="2000" b="1" dirty="0" smtClean="0"/>
              <a:t>1) emanazione degli atti governativi aventi valore (decreti legge; decreti legislativi; regolamenti governativi);</a:t>
            </a:r>
          </a:p>
          <a:p>
            <a:endParaRPr lang="it-IT" sz="2000" b="1" dirty="0"/>
          </a:p>
          <a:p>
            <a:r>
              <a:rPr lang="it-IT" sz="2000" b="1" dirty="0" smtClean="0"/>
              <a:t>2) atti di nomina dei funzionari dello Stato e altri atti (scioglimento dei consigli comunali e provinciali);</a:t>
            </a:r>
          </a:p>
          <a:p>
            <a:endParaRPr lang="it-IT" sz="2000" b="1" dirty="0"/>
          </a:p>
          <a:p>
            <a:r>
              <a:rPr lang="it-IT" sz="2000" b="1" dirty="0" smtClean="0"/>
              <a:t>3) promulgazione delle leggi = entro un mese dalla deliberazione parlamentare o entro un minor lasso di tempo (art. 73 </a:t>
            </a:r>
            <a:r>
              <a:rPr lang="it-IT" sz="2000" b="1" dirty="0" err="1" smtClean="0"/>
              <a:t>Cost</a:t>
            </a:r>
            <a:r>
              <a:rPr lang="it-IT" sz="2000" b="1" dirty="0" smtClean="0"/>
              <a:t>.);</a:t>
            </a:r>
          </a:p>
          <a:p>
            <a:endParaRPr lang="it-IT" sz="2000" b="1" dirty="0"/>
          </a:p>
          <a:p>
            <a:r>
              <a:rPr lang="it-IT" sz="2000" b="1" dirty="0" smtClean="0"/>
              <a:t>4) ratifica dei trattati internazionali (autorizzati con legge da parte delle Camere)</a:t>
            </a:r>
            <a:endParaRPr lang="it-IT" sz="2000" b="1" dirty="0"/>
          </a:p>
        </p:txBody>
      </p:sp>
    </p:spTree>
    <p:extLst>
      <p:ext uri="{BB962C8B-B14F-4D97-AF65-F5344CB8AC3E}">
        <p14:creationId xmlns:p14="http://schemas.microsoft.com/office/powerpoint/2010/main" val="3728494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b="1" dirty="0" smtClean="0"/>
              <a:t>ATTI COMPLESSI EGUALI = NECESSITA’  DI UN CONSENSO ALLA PARI SUL CONTENUTO DELL’ATTO TRA PRESIDENTE DELLA REPUBBLICA E GOVERNO</a:t>
            </a:r>
            <a:endParaRPr lang="it-IT" sz="3200" b="1" dirty="0"/>
          </a:p>
        </p:txBody>
      </p:sp>
      <p:sp>
        <p:nvSpPr>
          <p:cNvPr id="3" name="Segnaposto contenuto 2"/>
          <p:cNvSpPr>
            <a:spLocks noGrp="1"/>
          </p:cNvSpPr>
          <p:nvPr>
            <p:ph idx="1"/>
          </p:nvPr>
        </p:nvSpPr>
        <p:spPr/>
        <p:txBody>
          <a:bodyPr>
            <a:normAutofit/>
          </a:bodyPr>
          <a:lstStyle/>
          <a:p>
            <a:r>
              <a:rPr lang="it-IT" sz="2800" b="1" dirty="0" smtClean="0"/>
              <a:t>Sono:</a:t>
            </a:r>
          </a:p>
          <a:p>
            <a:r>
              <a:rPr lang="it-IT" sz="2800" b="1" dirty="0" smtClean="0"/>
              <a:t>Atti formalmente presidenziali ma il loro contenuto deve essere deciso di accordo tra Presidente della Repubblica e Governo.</a:t>
            </a:r>
          </a:p>
          <a:p>
            <a:endParaRPr lang="it-IT" sz="2800" b="1" dirty="0"/>
          </a:p>
          <a:p>
            <a:r>
              <a:rPr lang="it-IT" sz="2800" b="1" dirty="0" smtClean="0"/>
              <a:t>Quali sono?</a:t>
            </a:r>
          </a:p>
          <a:p>
            <a:r>
              <a:rPr lang="it-IT" sz="2800" b="1" dirty="0" smtClean="0"/>
              <a:t>1) nomina del Presidente del Consiglio dei ministri;</a:t>
            </a:r>
          </a:p>
          <a:p>
            <a:r>
              <a:rPr lang="it-IT" sz="2800" b="1" dirty="0" smtClean="0"/>
              <a:t>2) scioglimento anticipato delle Camere</a:t>
            </a:r>
            <a:endParaRPr lang="it-IT" sz="2800" b="1" dirty="0"/>
          </a:p>
        </p:txBody>
      </p:sp>
    </p:spTree>
    <p:extLst>
      <p:ext uri="{BB962C8B-B14F-4D97-AF65-F5344CB8AC3E}">
        <p14:creationId xmlns:p14="http://schemas.microsoft.com/office/powerpoint/2010/main" val="1426080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L’ATTO DI NOMINA DEL PRESIDENTE DEL CONSIGLIO DEI MINISTRI (ART. 92 COST.)</a:t>
            </a:r>
            <a:endParaRPr lang="it-IT" sz="3200" b="1" dirty="0"/>
          </a:p>
        </p:txBody>
      </p:sp>
      <p:sp>
        <p:nvSpPr>
          <p:cNvPr id="3" name="Segnaposto contenuto 2"/>
          <p:cNvSpPr>
            <a:spLocks noGrp="1"/>
          </p:cNvSpPr>
          <p:nvPr>
            <p:ph idx="1"/>
          </p:nvPr>
        </p:nvSpPr>
        <p:spPr/>
        <p:txBody>
          <a:bodyPr>
            <a:normAutofit/>
          </a:bodyPr>
          <a:lstStyle/>
          <a:p>
            <a:pPr algn="just"/>
            <a:r>
              <a:rPr lang="it-IT" sz="2400" b="1" dirty="0" smtClean="0"/>
              <a:t>Parlamentarismo compromissorio = Governi post elettorali = nomina del Presidente del Consiglio presuppone un accordo tra Presidente della Repubblica e Presidente del Consiglio </a:t>
            </a:r>
          </a:p>
          <a:p>
            <a:pPr algn="just"/>
            <a:endParaRPr lang="it-IT" sz="2400" b="1" dirty="0"/>
          </a:p>
          <a:p>
            <a:pPr algn="just"/>
            <a:r>
              <a:rPr lang="it-IT" sz="2400" b="1" dirty="0" smtClean="0"/>
              <a:t>Presidente del Consiglio = controfirma l’atto di nomina</a:t>
            </a:r>
          </a:p>
          <a:p>
            <a:pPr algn="just"/>
            <a:endParaRPr lang="it-IT" sz="2400" b="1" dirty="0"/>
          </a:p>
          <a:p>
            <a:pPr algn="just"/>
            <a:endParaRPr lang="it-IT" sz="2400" b="1" dirty="0" smtClean="0"/>
          </a:p>
          <a:p>
            <a:pPr algn="just"/>
            <a:r>
              <a:rPr lang="it-IT" sz="2400" b="1" dirty="0" smtClean="0"/>
              <a:t>Dal 1993 in poi = il Capo dello Stato certifica la volontà del corpo elettorale </a:t>
            </a:r>
            <a:endParaRPr lang="it-IT" sz="2400" b="1" dirty="0"/>
          </a:p>
        </p:txBody>
      </p:sp>
    </p:spTree>
    <p:extLst>
      <p:ext uri="{BB962C8B-B14F-4D97-AF65-F5344CB8AC3E}">
        <p14:creationId xmlns:p14="http://schemas.microsoft.com/office/powerpoint/2010/main" val="1605749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RUOLO DEL PRESIDENTE DELLA REPUBBLICA SECONDO LA COSTITUZIONE ITALIANA</a:t>
            </a:r>
            <a:endParaRPr lang="it-IT" sz="3200" b="1" dirty="0"/>
          </a:p>
        </p:txBody>
      </p:sp>
      <p:sp>
        <p:nvSpPr>
          <p:cNvPr id="3" name="Segnaposto contenuto 2"/>
          <p:cNvSpPr>
            <a:spLocks noGrp="1"/>
          </p:cNvSpPr>
          <p:nvPr>
            <p:ph idx="1"/>
          </p:nvPr>
        </p:nvSpPr>
        <p:spPr/>
        <p:txBody>
          <a:bodyPr>
            <a:normAutofit/>
          </a:bodyPr>
          <a:lstStyle/>
          <a:p>
            <a:r>
              <a:rPr lang="it-IT" sz="2800" b="1" dirty="0" smtClean="0"/>
              <a:t>- ELEZIONE</a:t>
            </a:r>
          </a:p>
          <a:p>
            <a:endParaRPr lang="it-IT" sz="2800" b="1" dirty="0"/>
          </a:p>
          <a:p>
            <a:r>
              <a:rPr lang="it-IT" sz="2800" b="1" dirty="0" smtClean="0"/>
              <a:t>- I POTERI PIU’ IMPORTANTI</a:t>
            </a:r>
          </a:p>
          <a:p>
            <a:endParaRPr lang="it-IT" sz="2800" b="1" dirty="0"/>
          </a:p>
          <a:p>
            <a:r>
              <a:rPr lang="it-IT" sz="2800" b="1" dirty="0" smtClean="0"/>
              <a:t>- LIMITI AI POTERI PRESIDENZIALI</a:t>
            </a:r>
          </a:p>
          <a:p>
            <a:endParaRPr lang="it-IT" sz="2800" b="1" dirty="0"/>
          </a:p>
          <a:p>
            <a:r>
              <a:rPr lang="it-IT" sz="2800" b="1" dirty="0" smtClean="0"/>
              <a:t>- TEMA DELLA RESPONSABILITA’ (IRRESPONSABILITA’ DEL PRESIDENTE) </a:t>
            </a:r>
            <a:endParaRPr lang="it-IT" sz="2800" b="1" dirty="0"/>
          </a:p>
        </p:txBody>
      </p:sp>
    </p:spTree>
    <p:extLst>
      <p:ext uri="{BB962C8B-B14F-4D97-AF65-F5344CB8AC3E}">
        <p14:creationId xmlns:p14="http://schemas.microsoft.com/office/powerpoint/2010/main" val="1382260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SECONDO ALTRA DOTTRINA</a:t>
            </a:r>
            <a:endParaRPr lang="it-IT" sz="3200" b="1" dirty="0"/>
          </a:p>
        </p:txBody>
      </p:sp>
      <p:sp>
        <p:nvSpPr>
          <p:cNvPr id="3" name="Segnaposto contenuto 2"/>
          <p:cNvSpPr>
            <a:spLocks noGrp="1"/>
          </p:cNvSpPr>
          <p:nvPr>
            <p:ph idx="1"/>
          </p:nvPr>
        </p:nvSpPr>
        <p:spPr/>
        <p:txBody>
          <a:bodyPr>
            <a:normAutofit/>
          </a:bodyPr>
          <a:lstStyle/>
          <a:p>
            <a:r>
              <a:rPr lang="it-IT" sz="2800" b="1" dirty="0" smtClean="0"/>
              <a:t>Decreto di accettazione delle dimissioni del Governo uscente e nomina del Presidente del Consiglio = </a:t>
            </a:r>
            <a:r>
              <a:rPr lang="it-IT" sz="2800" b="1" u="sng" dirty="0" smtClean="0"/>
              <a:t>atti a volontà presidenziale</a:t>
            </a:r>
            <a:r>
              <a:rPr lang="it-IT" sz="2800" b="1" dirty="0" smtClean="0"/>
              <a:t>.</a:t>
            </a:r>
          </a:p>
          <a:p>
            <a:endParaRPr lang="it-IT" sz="2800" b="1" dirty="0"/>
          </a:p>
          <a:p>
            <a:r>
              <a:rPr lang="it-IT" sz="2800" b="1" dirty="0" smtClean="0"/>
              <a:t>Potere autonomo presidenziale = condizionato dalla situazione politica del Parlamento</a:t>
            </a:r>
          </a:p>
          <a:p>
            <a:endParaRPr lang="it-IT" sz="2800" b="1" dirty="0"/>
          </a:p>
          <a:p>
            <a:endParaRPr lang="it-IT" sz="2800" b="1" dirty="0"/>
          </a:p>
        </p:txBody>
      </p:sp>
    </p:spTree>
    <p:extLst>
      <p:ext uri="{BB962C8B-B14F-4D97-AF65-F5344CB8AC3E}">
        <p14:creationId xmlns:p14="http://schemas.microsoft.com/office/powerpoint/2010/main" val="3733475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LO SCIOGLIMENTO ANTICIPATO DELLE CAMERE</a:t>
            </a:r>
            <a:endParaRPr lang="it-IT" sz="3200" b="1" dirty="0"/>
          </a:p>
        </p:txBody>
      </p:sp>
      <p:sp>
        <p:nvSpPr>
          <p:cNvPr id="3" name="Segnaposto contenuto 2"/>
          <p:cNvSpPr>
            <a:spLocks noGrp="1"/>
          </p:cNvSpPr>
          <p:nvPr>
            <p:ph idx="1"/>
          </p:nvPr>
        </p:nvSpPr>
        <p:spPr/>
        <p:txBody>
          <a:bodyPr>
            <a:normAutofit lnSpcReduction="10000"/>
          </a:bodyPr>
          <a:lstStyle/>
          <a:p>
            <a:r>
              <a:rPr lang="it-IT" sz="2800" b="1" dirty="0" smtClean="0"/>
              <a:t>Art. 88 Costituzione:</a:t>
            </a:r>
          </a:p>
          <a:p>
            <a:endParaRPr lang="it-IT" sz="2800" b="1" dirty="0"/>
          </a:p>
          <a:p>
            <a:pPr marL="0" indent="0" algn="just">
              <a:buNone/>
            </a:pPr>
            <a:r>
              <a:rPr lang="it-IT" sz="2800" b="1" dirty="0" smtClean="0"/>
              <a:t>Il Presidente della Repubblica può, sentiti i loro Presidenti, sciogliere le Camere o anche una sola di esse.</a:t>
            </a:r>
          </a:p>
          <a:p>
            <a:pPr marL="0" indent="0" algn="just">
              <a:buNone/>
            </a:pPr>
            <a:r>
              <a:rPr lang="it-IT" sz="2800" b="1" dirty="0" smtClean="0"/>
              <a:t>Non può esercitare tale facoltà negli ultimi sei mesi del suo mandato, salvo che essi coincidano in tutto o in parte con gli ultimi sei mesi della legislatura (</a:t>
            </a:r>
            <a:r>
              <a:rPr lang="it-IT" sz="2800" b="1" u="sng" dirty="0" smtClean="0"/>
              <a:t>modifica quest’ultima apportata dalla legge </a:t>
            </a:r>
            <a:r>
              <a:rPr lang="it-IT" sz="2800" b="1" u="sng" dirty="0" err="1" smtClean="0"/>
              <a:t>cost</a:t>
            </a:r>
            <a:r>
              <a:rPr lang="it-IT" sz="2800" b="1" u="sng" dirty="0" smtClean="0"/>
              <a:t>. n. 1 del 1991</a:t>
            </a:r>
            <a:r>
              <a:rPr lang="it-IT" sz="2800" b="1" dirty="0" smtClean="0"/>
              <a:t>)</a:t>
            </a:r>
            <a:endParaRPr lang="it-IT" sz="2800" b="1" dirty="0"/>
          </a:p>
        </p:txBody>
      </p:sp>
    </p:spTree>
    <p:extLst>
      <p:ext uri="{BB962C8B-B14F-4D97-AF65-F5344CB8AC3E}">
        <p14:creationId xmlns:p14="http://schemas.microsoft.com/office/powerpoint/2010/main" val="28064951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 </a:t>
            </a:r>
            <a:br>
              <a:rPr lang="it-IT" sz="3200" b="1" dirty="0" smtClean="0"/>
            </a:br>
            <a:r>
              <a:rPr lang="it-IT" sz="3200" b="1" dirty="0" smtClean="0"/>
              <a:t>PRASSI STORICO-ISTITUZIONALE</a:t>
            </a:r>
            <a:endParaRPr lang="it-IT" sz="3200" b="1" dirty="0"/>
          </a:p>
        </p:txBody>
      </p:sp>
      <p:sp>
        <p:nvSpPr>
          <p:cNvPr id="3" name="Segnaposto contenuto 2"/>
          <p:cNvSpPr>
            <a:spLocks noGrp="1"/>
          </p:cNvSpPr>
          <p:nvPr>
            <p:ph idx="1"/>
          </p:nvPr>
        </p:nvSpPr>
        <p:spPr/>
        <p:txBody>
          <a:bodyPr>
            <a:normAutofit/>
          </a:bodyPr>
          <a:lstStyle/>
          <a:p>
            <a:r>
              <a:rPr lang="it-IT" sz="2800" b="1" dirty="0" smtClean="0"/>
              <a:t>Accordo tra Quirinale e Governo = Parlamento incapace di esprimere una nuova maggioranza.</a:t>
            </a:r>
          </a:p>
          <a:p>
            <a:endParaRPr lang="it-IT" sz="2800" b="1" dirty="0"/>
          </a:p>
          <a:p>
            <a:r>
              <a:rPr lang="it-IT" sz="2800" b="1" dirty="0" smtClean="0"/>
              <a:t>Scioglimento funzionale</a:t>
            </a:r>
          </a:p>
          <a:p>
            <a:endParaRPr lang="it-IT" sz="2800" b="1" dirty="0"/>
          </a:p>
          <a:p>
            <a:r>
              <a:rPr lang="it-IT" sz="2800" b="1" dirty="0" smtClean="0"/>
              <a:t>Nella sostanza un </a:t>
            </a:r>
            <a:r>
              <a:rPr lang="it-IT" sz="2800" b="1" u="sng" dirty="0" smtClean="0"/>
              <a:t>autoscioglimento </a:t>
            </a:r>
          </a:p>
          <a:p>
            <a:endParaRPr lang="it-IT" sz="2800" b="1" u="sng" dirty="0"/>
          </a:p>
          <a:p>
            <a:r>
              <a:rPr lang="it-IT" sz="2800" b="1" dirty="0" smtClean="0"/>
              <a:t>Autoscioglimenti anticipati (1972, 1976, 1979, 1983, 1987, 1992)</a:t>
            </a:r>
            <a:endParaRPr lang="it-IT" sz="2800" b="1" dirty="0"/>
          </a:p>
        </p:txBody>
      </p:sp>
    </p:spTree>
    <p:extLst>
      <p:ext uri="{BB962C8B-B14F-4D97-AF65-F5344CB8AC3E}">
        <p14:creationId xmlns:p14="http://schemas.microsoft.com/office/powerpoint/2010/main" val="35241057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lnSpcReduction="10000"/>
          </a:bodyPr>
          <a:lstStyle/>
          <a:p>
            <a:pPr algn="just"/>
            <a:r>
              <a:rPr lang="it-IT" sz="2400" b="1" dirty="0" smtClean="0"/>
              <a:t>- </a:t>
            </a:r>
            <a:r>
              <a:rPr lang="it-IT" sz="2400" b="1" u="sng" dirty="0" smtClean="0"/>
              <a:t>Scioglimento del 1994 </a:t>
            </a:r>
            <a:r>
              <a:rPr lang="it-IT" sz="2400" b="1" dirty="0" smtClean="0"/>
              <a:t>(Scalfaro) = referendum elettorale 1993 = forte protagonismo del Capo dello Stato. </a:t>
            </a:r>
          </a:p>
          <a:p>
            <a:pPr algn="just"/>
            <a:r>
              <a:rPr lang="it-IT" sz="2400" b="1" dirty="0" smtClean="0"/>
              <a:t>Lo scioglimento si configura solo nell’ipotesi di una impossibilità da parte del Parlamento di esprimere una maggioranza governativa.</a:t>
            </a:r>
          </a:p>
          <a:p>
            <a:pPr algn="just"/>
            <a:endParaRPr lang="it-IT" sz="2400" b="1" dirty="0"/>
          </a:p>
          <a:p>
            <a:pPr algn="just"/>
            <a:r>
              <a:rPr lang="it-IT" sz="2400" b="1" dirty="0" smtClean="0"/>
              <a:t>- </a:t>
            </a:r>
            <a:r>
              <a:rPr lang="it-IT" sz="2400" b="1" u="sng" dirty="0" smtClean="0"/>
              <a:t>Parlamentarismo maggioritario </a:t>
            </a:r>
            <a:r>
              <a:rPr lang="it-IT" sz="2400" b="1" dirty="0" smtClean="0"/>
              <a:t>= Governi espressione di volontà popolari:</a:t>
            </a:r>
          </a:p>
          <a:p>
            <a:pPr algn="just"/>
            <a:r>
              <a:rPr lang="it-IT" sz="2400" b="1" dirty="0" smtClean="0"/>
              <a:t>1) Governo entra in crisi </a:t>
            </a:r>
          </a:p>
          <a:p>
            <a:pPr algn="just"/>
            <a:r>
              <a:rPr lang="it-IT" sz="2400" b="1" dirty="0" smtClean="0"/>
              <a:t>2) Governo propone lo scioglimento al Capo dello Stato</a:t>
            </a:r>
          </a:p>
          <a:p>
            <a:pPr algn="just"/>
            <a:r>
              <a:rPr lang="it-IT" sz="2400" b="1" dirty="0" smtClean="0"/>
              <a:t>3) Lo scioglimento viene disposto a causa della crisi della maggioranza di governo (Prodi 2006 = crisi del 2008)</a:t>
            </a:r>
          </a:p>
        </p:txBody>
      </p:sp>
    </p:spTree>
    <p:extLst>
      <p:ext uri="{BB962C8B-B14F-4D97-AF65-F5344CB8AC3E}">
        <p14:creationId xmlns:p14="http://schemas.microsoft.com/office/powerpoint/2010/main" val="2060477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ELEZIONE DEL PRESIDENTE DELLA REPUBBLICA</a:t>
            </a:r>
            <a:endParaRPr lang="it-IT" sz="3200" b="1" dirty="0"/>
          </a:p>
        </p:txBody>
      </p:sp>
      <p:sp>
        <p:nvSpPr>
          <p:cNvPr id="3" name="Segnaposto contenuto 2"/>
          <p:cNvSpPr>
            <a:spLocks noGrp="1"/>
          </p:cNvSpPr>
          <p:nvPr>
            <p:ph idx="1"/>
          </p:nvPr>
        </p:nvSpPr>
        <p:spPr/>
        <p:txBody>
          <a:bodyPr>
            <a:normAutofit lnSpcReduction="10000"/>
          </a:bodyPr>
          <a:lstStyle/>
          <a:p>
            <a:r>
              <a:rPr lang="it-IT" sz="2400" b="1" dirty="0" smtClean="0"/>
              <a:t>Elezione da parte del Parlamento in seduta comune (integrazione con i tre delegati regionali) = ampia rappresentanza (art. 83, comma 1 </a:t>
            </a:r>
            <a:r>
              <a:rPr lang="it-IT" sz="2400" b="1" dirty="0" err="1" smtClean="0"/>
              <a:t>Cost</a:t>
            </a:r>
            <a:r>
              <a:rPr lang="it-IT" sz="2400" b="1" dirty="0" smtClean="0"/>
              <a:t>.).</a:t>
            </a:r>
          </a:p>
          <a:p>
            <a:endParaRPr lang="it-IT" sz="2400" b="1" dirty="0"/>
          </a:p>
          <a:p>
            <a:r>
              <a:rPr lang="it-IT" sz="2400" b="1" u="sng" dirty="0" smtClean="0"/>
              <a:t>Repubblica = non solo lo Stato apparato ma lo Stato comprensivo delle collettività istituzionali decentrate</a:t>
            </a:r>
          </a:p>
          <a:p>
            <a:endParaRPr lang="it-IT" sz="2400" b="1" u="sng" dirty="0"/>
          </a:p>
          <a:p>
            <a:r>
              <a:rPr lang="it-IT" sz="2400" b="1" dirty="0" smtClean="0"/>
              <a:t>Elettorato passivo = cittadinanza italiana, 50 anni, titolarità di diritti civili e politici (art. 84 </a:t>
            </a:r>
            <a:r>
              <a:rPr lang="it-IT" sz="2400" b="1" dirty="0" err="1" smtClean="0"/>
              <a:t>Cost</a:t>
            </a:r>
            <a:r>
              <a:rPr lang="it-IT" sz="2400" b="1" dirty="0" smtClean="0"/>
              <a:t>.)</a:t>
            </a:r>
          </a:p>
          <a:p>
            <a:endParaRPr lang="it-IT" sz="2400" b="1" dirty="0"/>
          </a:p>
          <a:p>
            <a:r>
              <a:rPr lang="it-IT" sz="2400" b="1" dirty="0" smtClean="0"/>
              <a:t>Elezione = 2/3 primi tre scrutini e scrutinio segreto. Dal terzo scrutinio maggioranza assoluta</a:t>
            </a:r>
            <a:endParaRPr lang="it-IT" sz="2400" b="1" dirty="0"/>
          </a:p>
        </p:txBody>
      </p:sp>
    </p:spTree>
    <p:extLst>
      <p:ext uri="{BB962C8B-B14F-4D97-AF65-F5344CB8AC3E}">
        <p14:creationId xmlns:p14="http://schemas.microsoft.com/office/powerpoint/2010/main" val="204026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r>
              <a:rPr lang="it-IT" b="1" dirty="0" smtClean="0"/>
              <a:t>- giuramento di fedeltà davanti al Parlamento in seduta comune</a:t>
            </a:r>
          </a:p>
          <a:p>
            <a:endParaRPr lang="it-IT" b="1" dirty="0"/>
          </a:p>
          <a:p>
            <a:r>
              <a:rPr lang="it-IT" b="1" dirty="0" smtClean="0"/>
              <a:t>Decorrenza del mandato presidenziale (7 anni) = dal giuramento</a:t>
            </a:r>
            <a:endParaRPr lang="it-IT" b="1" dirty="0"/>
          </a:p>
        </p:txBody>
      </p:sp>
    </p:spTree>
    <p:extLst>
      <p:ext uri="{BB962C8B-B14F-4D97-AF65-F5344CB8AC3E}">
        <p14:creationId xmlns:p14="http://schemas.microsoft.com/office/powerpoint/2010/main" val="896678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 PRESIDENTI DELLA REPUBBLICA </a:t>
            </a:r>
            <a:endParaRPr lang="it-IT" sz="3200" b="1" dirty="0"/>
          </a:p>
        </p:txBody>
      </p:sp>
      <p:sp>
        <p:nvSpPr>
          <p:cNvPr id="3" name="Segnaposto contenuto 2"/>
          <p:cNvSpPr>
            <a:spLocks noGrp="1"/>
          </p:cNvSpPr>
          <p:nvPr>
            <p:ph idx="1"/>
          </p:nvPr>
        </p:nvSpPr>
        <p:spPr/>
        <p:txBody>
          <a:bodyPr>
            <a:normAutofit/>
          </a:bodyPr>
          <a:lstStyle/>
          <a:p>
            <a:endParaRPr lang="it-IT" sz="2000" b="1" dirty="0" smtClean="0"/>
          </a:p>
          <a:p>
            <a:r>
              <a:rPr lang="it-IT" sz="2000" b="1" dirty="0" smtClean="0"/>
              <a:t>1946 - De Nicola (405 voti su 556 = 72,9%)</a:t>
            </a:r>
          </a:p>
          <a:p>
            <a:r>
              <a:rPr lang="it-IT" sz="2000" b="1" dirty="0" smtClean="0"/>
              <a:t>1948 - Einaudi (518 voti su 872 = 59,4%) </a:t>
            </a:r>
          </a:p>
          <a:p>
            <a:r>
              <a:rPr lang="it-IT" sz="2000" b="1" dirty="0" smtClean="0"/>
              <a:t>1955 - Gronchi (658 voti su 833 = 78,9%) </a:t>
            </a:r>
          </a:p>
          <a:p>
            <a:r>
              <a:rPr lang="it-IT" sz="2000" b="1" dirty="0" smtClean="0"/>
              <a:t>1962 - Segni (443 voti su 842 = 52%) </a:t>
            </a:r>
          </a:p>
          <a:p>
            <a:r>
              <a:rPr lang="it-IT" sz="2000" b="1" dirty="0" smtClean="0"/>
              <a:t>1964 - Saragat (646 voti su 937 = 68,9 %) </a:t>
            </a:r>
          </a:p>
          <a:p>
            <a:r>
              <a:rPr lang="it-IT" sz="2000" b="1" dirty="0" smtClean="0"/>
              <a:t>1971 - Leone (518 voti su 996 = 52,0 %) </a:t>
            </a:r>
          </a:p>
          <a:p>
            <a:r>
              <a:rPr lang="it-IT" sz="2000" b="1" u="sng" dirty="0" smtClean="0"/>
              <a:t>1978 - Pertini (832 voti su 995 = 83,6 %) </a:t>
            </a:r>
          </a:p>
          <a:p>
            <a:r>
              <a:rPr lang="it-IT" sz="2000" b="1" dirty="0" smtClean="0"/>
              <a:t>1985 - Cossiga (752 voti su 977 = 76,6 %) </a:t>
            </a:r>
          </a:p>
          <a:p>
            <a:r>
              <a:rPr lang="it-IT" sz="2000" b="1" dirty="0" smtClean="0"/>
              <a:t>1992 - Scalfaro (672 voti su 1014 = 66,3 %)</a:t>
            </a:r>
          </a:p>
          <a:p>
            <a:r>
              <a:rPr lang="it-IT" sz="2000" b="1" dirty="0" smtClean="0"/>
              <a:t>1999 - Ciampi (707 voti su 909 voti = 77,7 %)</a:t>
            </a:r>
          </a:p>
          <a:p>
            <a:r>
              <a:rPr lang="it-IT" sz="2000" b="1" dirty="0" smtClean="0"/>
              <a:t>2006 - Napolitano (543 voti su 990 = 54,8 %)</a:t>
            </a:r>
          </a:p>
          <a:p>
            <a:pPr marL="0" indent="0">
              <a:buNone/>
            </a:pPr>
            <a:endParaRPr lang="it-IT" sz="2400" b="1" dirty="0" smtClean="0"/>
          </a:p>
          <a:p>
            <a:endParaRPr lang="it-IT" sz="2400" b="1" dirty="0"/>
          </a:p>
        </p:txBody>
      </p:sp>
    </p:spTree>
    <p:extLst>
      <p:ext uri="{BB962C8B-B14F-4D97-AF65-F5344CB8AC3E}">
        <p14:creationId xmlns:p14="http://schemas.microsoft.com/office/powerpoint/2010/main" val="1581284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ART. 85 DELLA COSTITUZIONE</a:t>
            </a:r>
            <a:endParaRPr lang="it-IT" sz="3200" b="1" dirty="0"/>
          </a:p>
        </p:txBody>
      </p:sp>
      <p:sp>
        <p:nvSpPr>
          <p:cNvPr id="3" name="Segnaposto contenuto 2"/>
          <p:cNvSpPr>
            <a:spLocks noGrp="1"/>
          </p:cNvSpPr>
          <p:nvPr>
            <p:ph idx="1"/>
          </p:nvPr>
        </p:nvSpPr>
        <p:spPr/>
        <p:txBody>
          <a:bodyPr>
            <a:normAutofit lnSpcReduction="10000"/>
          </a:bodyPr>
          <a:lstStyle/>
          <a:p>
            <a:pPr algn="just"/>
            <a:r>
              <a:rPr lang="it-IT" sz="2800" b="1" dirty="0" smtClean="0"/>
              <a:t>Il Presidente della Repubblica è eletto per sette anni.</a:t>
            </a:r>
          </a:p>
          <a:p>
            <a:pPr algn="just"/>
            <a:r>
              <a:rPr lang="it-IT" sz="2800" b="1" dirty="0" smtClean="0"/>
              <a:t>Trenta giorni prima che scada il termine, il Presidente della Camera dei deputati convoca in seduta comune il Parlamento e i delegati regionali, per eleggere il nuovo Presidente della Repubblica.</a:t>
            </a:r>
          </a:p>
          <a:p>
            <a:pPr algn="just"/>
            <a:r>
              <a:rPr lang="it-IT" sz="2800" b="1" dirty="0" smtClean="0"/>
              <a:t>Se le Camere sono sciolte, o manca meno di tre mesi dalla loro cessazione, la elezione ha luogo entro quindici giorni dalla riunione delle Camere nuove. Nel frattempo sono prorogati i poteri del Presidente in carica.</a:t>
            </a:r>
            <a:endParaRPr lang="it-IT" sz="2800" b="1" dirty="0"/>
          </a:p>
        </p:txBody>
      </p:sp>
    </p:spTree>
    <p:extLst>
      <p:ext uri="{BB962C8B-B14F-4D97-AF65-F5344CB8AC3E}">
        <p14:creationId xmlns:p14="http://schemas.microsoft.com/office/powerpoint/2010/main" val="3851018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CAUSE DI CESSAZIONE DEL PRESIDENTE</a:t>
            </a:r>
            <a:endParaRPr lang="it-IT" sz="3200" b="1" dirty="0"/>
          </a:p>
        </p:txBody>
      </p:sp>
      <p:sp>
        <p:nvSpPr>
          <p:cNvPr id="3" name="Segnaposto contenuto 2"/>
          <p:cNvSpPr>
            <a:spLocks noGrp="1"/>
          </p:cNvSpPr>
          <p:nvPr>
            <p:ph idx="1"/>
          </p:nvPr>
        </p:nvSpPr>
        <p:spPr/>
        <p:txBody>
          <a:bodyPr>
            <a:normAutofit/>
          </a:bodyPr>
          <a:lstStyle/>
          <a:p>
            <a:r>
              <a:rPr lang="it-IT" sz="2800" b="1" dirty="0" smtClean="0"/>
              <a:t>- fine del mandato</a:t>
            </a:r>
          </a:p>
          <a:p>
            <a:r>
              <a:rPr lang="it-IT" sz="2800" b="1" dirty="0" smtClean="0"/>
              <a:t>- impedimento permanente</a:t>
            </a:r>
          </a:p>
          <a:p>
            <a:r>
              <a:rPr lang="it-IT" sz="2800" b="1" dirty="0" smtClean="0"/>
              <a:t>- dimissioni = immediatamente efficaci e irrevocabili</a:t>
            </a:r>
          </a:p>
          <a:p>
            <a:r>
              <a:rPr lang="it-IT" sz="2800" b="1" dirty="0" smtClean="0"/>
              <a:t>- decadenza (perdita dei requisiti di eleggibilità)</a:t>
            </a:r>
          </a:p>
          <a:p>
            <a:r>
              <a:rPr lang="it-IT" sz="2800" b="1" dirty="0" smtClean="0"/>
              <a:t>- destituzione (sentenza di condanna Corte </a:t>
            </a:r>
            <a:r>
              <a:rPr lang="it-IT" sz="2800" b="1" dirty="0" err="1" smtClean="0"/>
              <a:t>cost</a:t>
            </a:r>
            <a:r>
              <a:rPr lang="it-IT" sz="2800" b="1" dirty="0" smtClean="0"/>
              <a:t>. per alto tradimento o attentato alla Costituzione)</a:t>
            </a:r>
          </a:p>
          <a:p>
            <a:endParaRPr lang="it-IT" sz="2800" b="1" dirty="0"/>
          </a:p>
        </p:txBody>
      </p:sp>
    </p:spTree>
    <p:extLst>
      <p:ext uri="{BB962C8B-B14F-4D97-AF65-F5344CB8AC3E}">
        <p14:creationId xmlns:p14="http://schemas.microsoft.com/office/powerpoint/2010/main" val="1405001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IMPEDIMENTI TEMPORANEI E PERMANENTI</a:t>
            </a:r>
            <a:endParaRPr lang="it-IT" sz="3200" b="1" dirty="0"/>
          </a:p>
        </p:txBody>
      </p:sp>
      <p:sp>
        <p:nvSpPr>
          <p:cNvPr id="3" name="Segnaposto contenuto 2"/>
          <p:cNvSpPr>
            <a:spLocks noGrp="1"/>
          </p:cNvSpPr>
          <p:nvPr>
            <p:ph idx="1"/>
          </p:nvPr>
        </p:nvSpPr>
        <p:spPr/>
        <p:txBody>
          <a:bodyPr>
            <a:normAutofit/>
          </a:bodyPr>
          <a:lstStyle/>
          <a:p>
            <a:pPr algn="just"/>
            <a:r>
              <a:rPr lang="it-IT" sz="2400" b="1" dirty="0" smtClean="0"/>
              <a:t>ART. 86 Costituzione:</a:t>
            </a:r>
          </a:p>
          <a:p>
            <a:pPr algn="just"/>
            <a:r>
              <a:rPr lang="it-IT" sz="2400" b="1" dirty="0" smtClean="0"/>
              <a:t>Le funzioni del Presidente della Repubblica, in ogni caso che egli non possa adempierle, sono esercitate dal Presidente del Senato. = </a:t>
            </a:r>
            <a:r>
              <a:rPr lang="it-IT" sz="2400" b="1" u="sng" dirty="0" smtClean="0"/>
              <a:t>IMPEDIMENTO TEMPORANEO</a:t>
            </a:r>
          </a:p>
          <a:p>
            <a:pPr algn="just"/>
            <a:r>
              <a:rPr lang="it-IT" sz="2400" b="1" dirty="0" smtClean="0"/>
              <a:t>In caso di impedimento permanente o di morte o di dimissioni del Presidente della Repubblica, il Presidente della Camera dei deputati indice la elezione del nuovo Presidente della Repubblica entro quindici giorni, salvo il maggior termine previsto se le Camere sono sciolte o manca meno di tre mesi alla loro cessazione = </a:t>
            </a:r>
            <a:r>
              <a:rPr lang="it-IT" sz="2400" b="1" u="sng" dirty="0" smtClean="0"/>
              <a:t>IMPEDIMENTO PERMANENTE, MORTE, DIMISSIONI</a:t>
            </a:r>
            <a:endParaRPr lang="it-IT" sz="2400" b="1" u="sng" dirty="0"/>
          </a:p>
        </p:txBody>
      </p:sp>
    </p:spTree>
    <p:extLst>
      <p:ext uri="{BB962C8B-B14F-4D97-AF65-F5344CB8AC3E}">
        <p14:creationId xmlns:p14="http://schemas.microsoft.com/office/powerpoint/2010/main" val="2574221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r>
              <a:rPr lang="it-IT" sz="2400" b="1" dirty="0" smtClean="0"/>
              <a:t>Impedimento temporaneo = supplenza del Presidente del Senato</a:t>
            </a:r>
          </a:p>
          <a:p>
            <a:endParaRPr lang="it-IT" sz="2400" b="1" dirty="0"/>
          </a:p>
          <a:p>
            <a:r>
              <a:rPr lang="it-IT" sz="2400" b="1" dirty="0" smtClean="0"/>
              <a:t>Impedimento = infermità fisica o mentale = impossibilità di svolgere normalmente le funzioni presidenziali.</a:t>
            </a:r>
          </a:p>
          <a:p>
            <a:endParaRPr lang="it-IT" sz="2400" b="1" dirty="0"/>
          </a:p>
          <a:p>
            <a:r>
              <a:rPr lang="it-IT" sz="2400" b="1" dirty="0" smtClean="0"/>
              <a:t>Chi accerta l’impedimento da infermità fisica o mentale? </a:t>
            </a:r>
          </a:p>
          <a:p>
            <a:endParaRPr lang="it-IT" sz="2400" b="1" dirty="0"/>
          </a:p>
          <a:p>
            <a:r>
              <a:rPr lang="it-IT" sz="2400" b="1" dirty="0" smtClean="0"/>
              <a:t>Il Presidente è rieleggibile</a:t>
            </a:r>
            <a:endParaRPr lang="it-IT" sz="2400" b="1" dirty="0"/>
          </a:p>
        </p:txBody>
      </p:sp>
    </p:spTree>
    <p:extLst>
      <p:ext uri="{BB962C8B-B14F-4D97-AF65-F5344CB8AC3E}">
        <p14:creationId xmlns:p14="http://schemas.microsoft.com/office/powerpoint/2010/main" val="4064884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711</TotalTime>
  <Words>4216</Words>
  <Application>Microsoft Office PowerPoint</Application>
  <PresentationFormat>Presentazione su schermo (4:3)</PresentationFormat>
  <Paragraphs>257</Paragraphs>
  <Slides>23</Slides>
  <Notes>16</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IL PRESIDENTE DELLA REPUBBLICA</vt:lpstr>
      <vt:lpstr>RUOLO DEL PRESIDENTE DELLA REPUBBLICA SECONDO LA COSTITUZIONE ITALIANA</vt:lpstr>
      <vt:lpstr>ELEZIONE DEL PRESIDENTE DELLA REPUBBLICA</vt:lpstr>
      <vt:lpstr>CONTINUA ……………</vt:lpstr>
      <vt:lpstr>I PRESIDENTI DELLA REPUBBLICA </vt:lpstr>
      <vt:lpstr>ART. 85 DELLA COSTITUZIONE</vt:lpstr>
      <vt:lpstr>CAUSE DI CESSAZIONE DEL PRESIDENTE</vt:lpstr>
      <vt:lpstr>IMPEDIMENTI TEMPORANEI E PERMANENTI</vt:lpstr>
      <vt:lpstr>Presentazione standard di PowerPoint</vt:lpstr>
      <vt:lpstr>LA RESPONSABILITA’</vt:lpstr>
      <vt:lpstr>CONTINUA </vt:lpstr>
      <vt:lpstr>I REATI PRESIDENZIALI FUNZIONALI</vt:lpstr>
      <vt:lpstr>LA CONTROFIRMA </vt:lpstr>
      <vt:lpstr>COSA SIGNIFICA MINISTRI PROPONENTI?</vt:lpstr>
      <vt:lpstr>ATTI EMANATI DAL PRESIDENTE DELLA REPUBBLICA: CATEGORIE</vt:lpstr>
      <vt:lpstr>ATTI FORMALMENTE E SOSTANZIALMENTE PRESIDENZIALI</vt:lpstr>
      <vt:lpstr>ATTI FORMALMENTE PRESIDENZIALI E SOSTANZIALMENTE GOVERNATIVI</vt:lpstr>
      <vt:lpstr>ATTI COMPLESSI EGUALI = NECESSITA’  DI UN CONSENSO ALLA PARI SUL CONTENUTO DELL’ATTO TRA PRESIDENTE DELLA REPUBBLICA E GOVERNO</vt:lpstr>
      <vt:lpstr>L’ATTO DI NOMINA DEL PRESIDENTE DEL CONSIGLIO DEI MINISTRI (ART. 92 COST.)</vt:lpstr>
      <vt:lpstr>SECONDO ALTRA DOTTRINA</vt:lpstr>
      <vt:lpstr>LO SCIOGLIMENTO ANTICIPATO DELLE CAMERE</vt:lpstr>
      <vt:lpstr>CONTINUA …………..  PRASSI STORICO-ISTITUZIONALE</vt:lpstr>
      <vt:lpstr>CONTINUA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PRESIDENTE DELLA REPUBBLICA</dc:title>
  <dc:creator>Daniele Butturini</dc:creator>
  <cp:lastModifiedBy>Chiara Bertoni</cp:lastModifiedBy>
  <cp:revision>37</cp:revision>
  <dcterms:created xsi:type="dcterms:W3CDTF">2012-11-14T15:04:04Z</dcterms:created>
  <dcterms:modified xsi:type="dcterms:W3CDTF">2012-11-30T10:54:13Z</dcterms:modified>
</cp:coreProperties>
</file>